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330" r:id="rId2"/>
    <p:sldId id="298" r:id="rId3"/>
    <p:sldId id="313" r:id="rId4"/>
    <p:sldId id="300" r:id="rId5"/>
    <p:sldId id="315" r:id="rId6"/>
    <p:sldId id="302" r:id="rId7"/>
    <p:sldId id="316" r:id="rId8"/>
    <p:sldId id="303" r:id="rId9"/>
    <p:sldId id="317" r:id="rId10"/>
    <p:sldId id="318" r:id="rId11"/>
    <p:sldId id="319" r:id="rId12"/>
    <p:sldId id="323" r:id="rId13"/>
    <p:sldId id="321" r:id="rId14"/>
    <p:sldId id="320" r:id="rId15"/>
    <p:sldId id="324" r:id="rId16"/>
    <p:sldId id="327" r:id="rId17"/>
    <p:sldId id="325" r:id="rId18"/>
    <p:sldId id="326" r:id="rId19"/>
    <p:sldId id="328" r:id="rId20"/>
    <p:sldId id="329" r:id="rId21"/>
    <p:sldId id="322"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6410" autoAdjust="0"/>
  </p:normalViewPr>
  <p:slideViewPr>
    <p:cSldViewPr>
      <p:cViewPr>
        <p:scale>
          <a:sx n="70" d="100"/>
          <a:sy n="70" d="100"/>
        </p:scale>
        <p:origin x="-821" y="-6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7B1A0-A8C6-4622-A26F-A1DD45D44451}" type="datetimeFigureOut">
              <a:rPr lang="ru-RU" smtClean="0"/>
              <a:t>10.11.2020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20EF81-9B3D-438B-8C05-33A1CB8F3415}" type="slidenum">
              <a:rPr lang="ru-RU" smtClean="0"/>
              <a:t>‹#›</a:t>
            </a:fld>
            <a:endParaRPr lang="ru-RU"/>
          </a:p>
        </p:txBody>
      </p:sp>
    </p:spTree>
    <p:extLst>
      <p:ext uri="{BB962C8B-B14F-4D97-AF65-F5344CB8AC3E}">
        <p14:creationId xmlns:p14="http://schemas.microsoft.com/office/powerpoint/2010/main" val="3579581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580372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62599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39655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03610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94056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54756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10.11.2020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367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10.11.2020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29322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8990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185572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49849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10.11.2020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557528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98" y="0"/>
            <a:ext cx="938367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639077" y="692696"/>
            <a:ext cx="6696744" cy="2369880"/>
          </a:xfrm>
          <a:prstGeom prst="rect">
            <a:avLst/>
          </a:prstGeom>
        </p:spPr>
        <p:txBody>
          <a:bodyPr wrap="square">
            <a:spAutoFit/>
          </a:bodyPr>
          <a:lstStyle/>
          <a:p>
            <a:pPr algn="ctr"/>
            <a:r>
              <a:rPr lang="ru-RU" sz="3200" b="1" dirty="0" smtClean="0">
                <a:solidFill>
                  <a:srgbClr val="FF3399"/>
                </a:solidFill>
                <a:latin typeface="Times New Roman" panose="02020603050405020304" pitchFamily="18" charset="0"/>
                <a:cs typeface="Times New Roman" panose="02020603050405020304" pitchFamily="18" charset="0"/>
              </a:rPr>
              <a:t>   </a:t>
            </a:r>
          </a:p>
          <a:p>
            <a:pPr algn="ctr"/>
            <a:r>
              <a:rPr lang="ru-RU" sz="3200" b="1" dirty="0" smtClean="0">
                <a:solidFill>
                  <a:srgbClr val="FF3399"/>
                </a:solidFill>
                <a:latin typeface="Times New Roman" panose="02020603050405020304" pitchFamily="18" charset="0"/>
                <a:cs typeface="Times New Roman" panose="02020603050405020304" pitchFamily="18" charset="0"/>
              </a:rPr>
              <a:t>Артикуляционная </a:t>
            </a:r>
            <a:r>
              <a:rPr lang="ru-RU" sz="3200" b="1" dirty="0" smtClean="0">
                <a:solidFill>
                  <a:srgbClr val="FF3399"/>
                </a:solidFill>
                <a:latin typeface="Times New Roman" panose="02020603050405020304" pitchFamily="18" charset="0"/>
                <a:cs typeface="Times New Roman" panose="02020603050405020304" pitchFamily="18" charset="0"/>
              </a:rPr>
              <a:t>и </a:t>
            </a:r>
          </a:p>
          <a:p>
            <a:pPr algn="ctr"/>
            <a:r>
              <a:rPr lang="ru-RU" sz="3200" b="1" dirty="0">
                <a:solidFill>
                  <a:srgbClr val="FF3399"/>
                </a:solidFill>
                <a:latin typeface="Times New Roman" panose="02020603050405020304" pitchFamily="18" charset="0"/>
                <a:cs typeface="Times New Roman" panose="02020603050405020304" pitchFamily="18" charset="0"/>
              </a:rPr>
              <a:t>д</a:t>
            </a:r>
            <a:r>
              <a:rPr lang="ru-RU" sz="3200" b="1" dirty="0" smtClean="0">
                <a:solidFill>
                  <a:srgbClr val="FF3399"/>
                </a:solidFill>
                <a:latin typeface="Times New Roman" panose="02020603050405020304" pitchFamily="18" charset="0"/>
                <a:cs typeface="Times New Roman" panose="02020603050405020304" pitchFamily="18" charset="0"/>
              </a:rPr>
              <a:t>ыхательная </a:t>
            </a:r>
            <a:r>
              <a:rPr lang="ru-RU" sz="3200" b="1" dirty="0" smtClean="0">
                <a:solidFill>
                  <a:srgbClr val="FF3399"/>
                </a:solidFill>
                <a:latin typeface="Times New Roman" panose="02020603050405020304" pitchFamily="18" charset="0"/>
                <a:cs typeface="Times New Roman" panose="02020603050405020304" pitchFamily="18" charset="0"/>
              </a:rPr>
              <a:t>гимнастика.</a:t>
            </a:r>
            <a:r>
              <a:rPr lang="en-US" sz="3200" b="1" dirty="0" smtClean="0">
                <a:solidFill>
                  <a:srgbClr val="FF3399"/>
                </a:solidFill>
                <a:latin typeface="Times New Roman" panose="02020603050405020304" pitchFamily="18" charset="0"/>
                <a:cs typeface="Times New Roman" panose="02020603050405020304" pitchFamily="18" charset="0"/>
              </a:rPr>
              <a:t> </a:t>
            </a:r>
            <a:endParaRPr lang="ru-RU" sz="3200" b="1" dirty="0" smtClean="0">
              <a:solidFill>
                <a:srgbClr val="FF3399"/>
              </a:solidFill>
              <a:latin typeface="Times New Roman" panose="02020603050405020304" pitchFamily="18" charset="0"/>
              <a:cs typeface="Times New Roman" panose="02020603050405020304" pitchFamily="18" charset="0"/>
            </a:endParaRPr>
          </a:p>
          <a:p>
            <a:pPr algn="ctr"/>
            <a:r>
              <a:rPr lang="ru-RU" sz="3200" b="1" dirty="0" smtClean="0">
                <a:solidFill>
                  <a:srgbClr val="FF3399"/>
                </a:solidFill>
                <a:latin typeface="Times New Roman" panose="02020603050405020304" pitchFamily="18" charset="0"/>
                <a:cs typeface="Times New Roman" panose="02020603050405020304" pitchFamily="18" charset="0"/>
              </a:rPr>
              <a:t>Рекомендации к проведению</a:t>
            </a:r>
            <a:endParaRPr lang="ru-RU" sz="3200" b="1" dirty="0">
              <a:solidFill>
                <a:srgbClr val="FF3399"/>
              </a:solidFill>
              <a:latin typeface="Times New Roman" panose="02020603050405020304" pitchFamily="18" charset="0"/>
              <a:cs typeface="Times New Roman" panose="02020603050405020304" pitchFamily="18" charset="0"/>
            </a:endParaRPr>
          </a:p>
          <a:p>
            <a:pPr algn="just"/>
            <a:r>
              <a:rPr lang="ru-RU" sz="2000" b="1" dirty="0" smtClean="0">
                <a:solidFill>
                  <a:srgbClr val="0000CC"/>
                </a:solidFill>
                <a:latin typeface="Times New Roman" panose="02020603050405020304" pitchFamily="18" charset="0"/>
                <a:cs typeface="Times New Roman" panose="02020603050405020304" pitchFamily="18" charset="0"/>
              </a:rPr>
              <a:t>    </a:t>
            </a:r>
            <a:endParaRPr lang="en-US" sz="2000" b="1" dirty="0">
              <a:solidFill>
                <a:srgbClr val="0000CC"/>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411760" y="4653136"/>
            <a:ext cx="4572000" cy="646331"/>
          </a:xfrm>
          <a:prstGeom prst="rect">
            <a:avLst/>
          </a:prstGeom>
        </p:spPr>
        <p:txBody>
          <a:bodyPr>
            <a:spAutoFit/>
          </a:bodyPr>
          <a:lstStyle/>
          <a:p>
            <a:pPr algn="r"/>
            <a:r>
              <a:rPr lang="ru-RU" b="1" dirty="0">
                <a:solidFill>
                  <a:srgbClr val="0000CC"/>
                </a:solidFill>
                <a:latin typeface="Times New Roman" panose="02020603050405020304" pitchFamily="18" charset="0"/>
                <a:cs typeface="Times New Roman" panose="02020603050405020304" pitchFamily="18" charset="0"/>
              </a:rPr>
              <a:t>Подготовила: учитель-логопед Бабушкина Н.А</a:t>
            </a:r>
            <a:r>
              <a:rPr lang="ru-RU" b="1" dirty="0" smtClean="0">
                <a:solidFill>
                  <a:srgbClr val="0000CC"/>
                </a:solidFill>
                <a:latin typeface="Times New Roman" panose="02020603050405020304" pitchFamily="18" charset="0"/>
                <a:cs typeface="Times New Roman" panose="02020603050405020304" pitchFamily="18" charset="0"/>
              </a:rPr>
              <a:t>.</a:t>
            </a:r>
            <a:endParaRPr lang="ru-RU"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742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475656" y="913926"/>
            <a:ext cx="6048672" cy="3908762"/>
          </a:xfrm>
          <a:prstGeom prst="rect">
            <a:avLst/>
          </a:prstGeom>
        </p:spPr>
        <p:txBody>
          <a:bodyPr wrap="square">
            <a:spAutoFit/>
          </a:bodyPr>
          <a:lstStyle/>
          <a:p>
            <a:pPr algn="ctr"/>
            <a:r>
              <a:rPr lang="ru-RU" sz="2000" b="1" dirty="0" smtClean="0">
                <a:solidFill>
                  <a:srgbClr val="FF3399"/>
                </a:solidFill>
                <a:latin typeface="Times New Roman" panose="02020603050405020304" pitchFamily="18" charset="0"/>
                <a:cs typeface="Times New Roman" panose="02020603050405020304" pitchFamily="18" charset="0"/>
              </a:rPr>
              <a:t>      Рекомендации </a:t>
            </a:r>
            <a:r>
              <a:rPr lang="ru-RU" sz="2000" b="1" dirty="0">
                <a:solidFill>
                  <a:srgbClr val="FF3399"/>
                </a:solidFill>
                <a:latin typeface="Times New Roman" panose="02020603050405020304" pitchFamily="18" charset="0"/>
                <a:cs typeface="Times New Roman" panose="02020603050405020304" pitchFamily="18" charset="0"/>
              </a:rPr>
              <a:t>по проведению дыхательной гимнастики</a:t>
            </a:r>
            <a:r>
              <a:rPr lang="ru-RU" sz="1600" b="1" dirty="0" smtClean="0">
                <a:solidFill>
                  <a:srgbClr val="0000CC"/>
                </a:solidFill>
                <a:latin typeface="Times New Roman" panose="02020603050405020304" pitchFamily="18" charset="0"/>
                <a:cs typeface="Times New Roman" panose="02020603050405020304" pitchFamily="18" charset="0"/>
              </a:rPr>
              <a:t> </a:t>
            </a:r>
          </a:p>
          <a:p>
            <a:pPr algn="just"/>
            <a:endParaRPr lang="ru-RU" sz="1600" b="1" dirty="0">
              <a:solidFill>
                <a:srgbClr val="0000CC"/>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sz="1600" b="1" dirty="0">
                <a:solidFill>
                  <a:srgbClr val="0000CC"/>
                </a:solidFill>
                <a:latin typeface="Times New Roman" panose="02020603050405020304" pitchFamily="18" charset="0"/>
                <a:cs typeface="Times New Roman" panose="02020603050405020304" pitchFamily="18" charset="0"/>
              </a:rPr>
              <a:t>Перед проведением дыхательной гимнастики необходимо вытереть пыль в помещении, проветрить его, если в доме имеется увлажнитель воздуха, воспользоваться им.</a:t>
            </a:r>
          </a:p>
          <a:p>
            <a:pPr marL="285750" indent="-285750" algn="just">
              <a:buFont typeface="Wingdings" panose="05000000000000000000" pitchFamily="2" charset="2"/>
              <a:buChar char="ü"/>
            </a:pPr>
            <a:r>
              <a:rPr lang="ru-RU" sz="1600" b="1" dirty="0" smtClean="0">
                <a:solidFill>
                  <a:srgbClr val="0000CC"/>
                </a:solidFill>
                <a:latin typeface="Times New Roman" panose="02020603050405020304" pitchFamily="18" charset="0"/>
                <a:cs typeface="Times New Roman" panose="02020603050405020304" pitchFamily="18" charset="0"/>
              </a:rPr>
              <a:t>Дыхательную </a:t>
            </a:r>
            <a:r>
              <a:rPr lang="ru-RU" sz="1600" b="1" dirty="0">
                <a:solidFill>
                  <a:srgbClr val="0000CC"/>
                </a:solidFill>
                <a:latin typeface="Times New Roman" panose="02020603050405020304" pitchFamily="18" charset="0"/>
                <a:cs typeface="Times New Roman" panose="02020603050405020304" pitchFamily="18" charset="0"/>
              </a:rPr>
              <a:t>гимнастику не рекомендуется проводить после плотного ужина или обеда. Лучше, чтобы между занятиями и последним приемом пищи прошел хотя бы час, еще лучше, если занятия проводятся натощак.</a:t>
            </a:r>
          </a:p>
          <a:p>
            <a:pPr marL="285750" indent="-285750" algn="just">
              <a:buFont typeface="Wingdings" panose="05000000000000000000" pitchFamily="2" charset="2"/>
              <a:buChar char="ü"/>
            </a:pPr>
            <a:r>
              <a:rPr lang="ru-RU" sz="1600" b="1" dirty="0" smtClean="0">
                <a:solidFill>
                  <a:srgbClr val="0000CC"/>
                </a:solidFill>
                <a:latin typeface="Times New Roman" panose="02020603050405020304" pitchFamily="18" charset="0"/>
                <a:cs typeface="Times New Roman" panose="02020603050405020304" pitchFamily="18" charset="0"/>
              </a:rPr>
              <a:t>Упражнения </a:t>
            </a:r>
            <a:r>
              <a:rPr lang="ru-RU" sz="1600" b="1" dirty="0">
                <a:solidFill>
                  <a:srgbClr val="0000CC"/>
                </a:solidFill>
                <a:latin typeface="Times New Roman" panose="02020603050405020304" pitchFamily="18" charset="0"/>
                <a:cs typeface="Times New Roman" panose="02020603050405020304" pitchFamily="18" charset="0"/>
              </a:rPr>
              <a:t>рекомендуется выполнять в свободной одежде, которая не стесняет движения.</a:t>
            </a:r>
          </a:p>
          <a:p>
            <a:pPr marL="285750" indent="-285750" algn="just">
              <a:buFont typeface="Wingdings" panose="05000000000000000000" pitchFamily="2" charset="2"/>
              <a:buChar char="ü"/>
            </a:pPr>
            <a:r>
              <a:rPr lang="ru-RU" sz="1600" b="1" dirty="0" smtClean="0">
                <a:solidFill>
                  <a:srgbClr val="0000CC"/>
                </a:solidFill>
                <a:latin typeface="Times New Roman" panose="02020603050405020304" pitchFamily="18" charset="0"/>
                <a:cs typeface="Times New Roman" panose="02020603050405020304" pitchFamily="18" charset="0"/>
              </a:rPr>
              <a:t>Необходимо </a:t>
            </a:r>
            <a:r>
              <a:rPr lang="ru-RU" sz="1600" b="1" dirty="0">
                <a:solidFill>
                  <a:srgbClr val="0000CC"/>
                </a:solidFill>
                <a:latin typeface="Times New Roman" panose="02020603050405020304" pitchFamily="18" charset="0"/>
                <a:cs typeface="Times New Roman" panose="02020603050405020304" pitchFamily="18" charset="0"/>
              </a:rPr>
              <a:t>следить за тем, чтобы во время выполнения упражнений не напрягались мышцы рук, шеи, груди.</a:t>
            </a:r>
          </a:p>
          <a:p>
            <a:pPr algn="just"/>
            <a:endParaRPr lang="ru-RU" sz="1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378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619672" y="980728"/>
            <a:ext cx="5544616" cy="3785652"/>
          </a:xfrm>
          <a:prstGeom prst="rect">
            <a:avLst/>
          </a:prstGeom>
        </p:spPr>
        <p:txBody>
          <a:bodyPr wrap="square">
            <a:spAutoFit/>
          </a:bodyPr>
          <a:lstStyle/>
          <a:p>
            <a:pPr algn="ctr"/>
            <a:r>
              <a:rPr lang="ru-RU" sz="2000" b="1" dirty="0">
                <a:solidFill>
                  <a:srgbClr val="FF3399"/>
                </a:solidFill>
                <a:latin typeface="Times New Roman" panose="02020603050405020304" pitchFamily="18" charset="0"/>
                <a:cs typeface="Times New Roman" panose="02020603050405020304" pitchFamily="18" charset="0"/>
              </a:rPr>
              <a:t>      </a:t>
            </a:r>
            <a:endParaRPr lang="ru-RU" sz="2000" b="1" dirty="0" smtClean="0">
              <a:solidFill>
                <a:srgbClr val="FF3399"/>
              </a:solidFill>
              <a:latin typeface="Times New Roman" panose="02020603050405020304" pitchFamily="18" charset="0"/>
              <a:cs typeface="Times New Roman" panose="02020603050405020304" pitchFamily="18" charset="0"/>
            </a:endParaRPr>
          </a:p>
          <a:p>
            <a:pPr algn="ctr"/>
            <a:endParaRPr lang="ru-RU" sz="2000" b="1" dirty="0">
              <a:solidFill>
                <a:srgbClr val="FF3399"/>
              </a:solidFill>
              <a:latin typeface="Times New Roman" panose="02020603050405020304" pitchFamily="18" charset="0"/>
              <a:cs typeface="Times New Roman" panose="02020603050405020304" pitchFamily="18" charset="0"/>
            </a:endParaRPr>
          </a:p>
          <a:p>
            <a:pPr algn="ctr"/>
            <a:r>
              <a:rPr lang="ru-RU" sz="2000" b="1" dirty="0" smtClean="0">
                <a:solidFill>
                  <a:srgbClr val="FF3399"/>
                </a:solidFill>
                <a:latin typeface="Times New Roman" panose="02020603050405020304" pitchFamily="18" charset="0"/>
                <a:cs typeface="Times New Roman" panose="02020603050405020304" pitchFamily="18" charset="0"/>
              </a:rPr>
              <a:t>Упражнения </a:t>
            </a:r>
            <a:r>
              <a:rPr lang="ru-RU" sz="2000" b="1" dirty="0">
                <a:solidFill>
                  <a:srgbClr val="FF3399"/>
                </a:solidFill>
                <a:latin typeface="Times New Roman" panose="02020603050405020304" pitchFamily="18" charset="0"/>
                <a:cs typeface="Times New Roman" panose="02020603050405020304" pitchFamily="18" charset="0"/>
              </a:rPr>
              <a:t>дыхательной гимнастики</a:t>
            </a:r>
          </a:p>
          <a:p>
            <a:pPr algn="just"/>
            <a:r>
              <a:rPr lang="ru-RU" b="1" dirty="0">
                <a:solidFill>
                  <a:srgbClr val="0000CC"/>
                </a:solidFill>
                <a:latin typeface="Times New Roman" panose="02020603050405020304" pitchFamily="18" charset="0"/>
                <a:cs typeface="Times New Roman" panose="02020603050405020304" pitchFamily="18" charset="0"/>
              </a:rPr>
              <a:t> </a:t>
            </a:r>
            <a:endParaRPr lang="ru-RU" b="1" dirty="0" smtClean="0">
              <a:solidFill>
                <a:srgbClr val="0000CC"/>
              </a:solidFill>
              <a:latin typeface="Times New Roman" panose="02020603050405020304" pitchFamily="18" charset="0"/>
              <a:cs typeface="Times New Roman" panose="02020603050405020304" pitchFamily="18" charset="0"/>
            </a:endParaRPr>
          </a:p>
          <a:p>
            <a:pPr algn="just"/>
            <a:endParaRPr lang="ru-RU" b="1" dirty="0">
              <a:solidFill>
                <a:srgbClr val="0000CC"/>
              </a:solidFill>
              <a:latin typeface="Times New Roman" panose="02020603050405020304" pitchFamily="18" charset="0"/>
              <a:cs typeface="Times New Roman" panose="02020603050405020304" pitchFamily="18" charset="0"/>
            </a:endParaRPr>
          </a:p>
          <a:p>
            <a:pPr algn="just"/>
            <a:r>
              <a:rPr lang="ru-RU" b="1" dirty="0" smtClean="0">
                <a:solidFill>
                  <a:srgbClr val="0000CC"/>
                </a:solidFill>
                <a:latin typeface="Times New Roman" panose="02020603050405020304" pitchFamily="18" charset="0"/>
                <a:cs typeface="Times New Roman" panose="02020603050405020304" pitchFamily="18" charset="0"/>
              </a:rPr>
              <a:t>1</a:t>
            </a:r>
            <a:r>
              <a:rPr lang="ru-RU" b="1" dirty="0">
                <a:solidFill>
                  <a:srgbClr val="0000CC"/>
                </a:solidFill>
                <a:latin typeface="Times New Roman" panose="02020603050405020304" pitchFamily="18" charset="0"/>
                <a:cs typeface="Times New Roman" panose="02020603050405020304" pitchFamily="18" charset="0"/>
              </a:rPr>
              <a:t>. Снег.</a:t>
            </a:r>
          </a:p>
          <a:p>
            <a:pPr algn="just"/>
            <a:r>
              <a:rPr lang="ru-RU" b="1" dirty="0">
                <a:solidFill>
                  <a:srgbClr val="0000CC"/>
                </a:solidFill>
                <a:latin typeface="Times New Roman" panose="02020603050405020304" pitchFamily="18" charset="0"/>
                <a:cs typeface="Times New Roman" panose="02020603050405020304" pitchFamily="18" charset="0"/>
              </a:rPr>
              <a:t> Ребенку предлагается подуть на вату, мелкие бумажки, пушинки и тем самым превратить обычную комнату в заснеженный лес. Губы ребёнка должны быть округлены и слегка вытянуты вперёд. При выполнении этого упражнения желательно не надувать щеки.</a:t>
            </a:r>
          </a:p>
          <a:p>
            <a:pPr algn="just"/>
            <a:r>
              <a:rPr lang="ru-RU" b="1" dirty="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16618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475656" y="913926"/>
            <a:ext cx="6048672" cy="3785652"/>
          </a:xfrm>
          <a:prstGeom prst="rect">
            <a:avLst/>
          </a:prstGeom>
        </p:spPr>
        <p:txBody>
          <a:bodyPr wrap="square">
            <a:spAutoFit/>
          </a:bodyPr>
          <a:lstStyle/>
          <a:p>
            <a:pPr algn="ctr"/>
            <a:r>
              <a:rPr lang="ru-RU" sz="2000" b="1" dirty="0">
                <a:solidFill>
                  <a:srgbClr val="FF3399"/>
                </a:solidFill>
                <a:latin typeface="Times New Roman" panose="02020603050405020304" pitchFamily="18" charset="0"/>
                <a:cs typeface="Times New Roman" panose="02020603050405020304" pitchFamily="18" charset="0"/>
              </a:rPr>
              <a:t>     </a:t>
            </a:r>
            <a:endParaRPr lang="ru-RU" sz="2000" b="1" dirty="0" smtClean="0">
              <a:solidFill>
                <a:srgbClr val="FF3399"/>
              </a:solidFill>
              <a:latin typeface="Times New Roman" panose="02020603050405020304" pitchFamily="18" charset="0"/>
              <a:cs typeface="Times New Roman" panose="02020603050405020304" pitchFamily="18" charset="0"/>
            </a:endParaRPr>
          </a:p>
          <a:p>
            <a:pPr algn="ctr"/>
            <a:endParaRPr lang="ru-RU" sz="2000" b="1" dirty="0">
              <a:solidFill>
                <a:srgbClr val="FF3399"/>
              </a:solidFill>
              <a:latin typeface="Times New Roman" panose="02020603050405020304" pitchFamily="18" charset="0"/>
              <a:cs typeface="Times New Roman" panose="02020603050405020304" pitchFamily="18" charset="0"/>
            </a:endParaRPr>
          </a:p>
          <a:p>
            <a:pPr algn="ctr"/>
            <a:r>
              <a:rPr lang="ru-RU" sz="2000" b="1" dirty="0" smtClean="0">
                <a:solidFill>
                  <a:srgbClr val="FF3399"/>
                </a:solidFill>
                <a:latin typeface="Times New Roman" panose="02020603050405020304" pitchFamily="18" charset="0"/>
                <a:cs typeface="Times New Roman" panose="02020603050405020304" pitchFamily="18" charset="0"/>
              </a:rPr>
              <a:t> </a:t>
            </a:r>
            <a:r>
              <a:rPr lang="ru-RU" sz="2000" b="1" dirty="0">
                <a:solidFill>
                  <a:srgbClr val="FF3399"/>
                </a:solidFill>
                <a:latin typeface="Times New Roman" panose="02020603050405020304" pitchFamily="18" charset="0"/>
                <a:cs typeface="Times New Roman" panose="02020603050405020304" pitchFamily="18" charset="0"/>
              </a:rPr>
              <a:t>Упражнения дыхательной гимнастики</a:t>
            </a:r>
          </a:p>
          <a:p>
            <a:pPr algn="just"/>
            <a:endParaRPr lang="ru-RU" b="1" dirty="0" smtClean="0">
              <a:solidFill>
                <a:srgbClr val="0000CC"/>
              </a:solidFill>
              <a:latin typeface="Times New Roman" panose="02020603050405020304" pitchFamily="18" charset="0"/>
              <a:cs typeface="Times New Roman" panose="02020603050405020304" pitchFamily="18" charset="0"/>
            </a:endParaRPr>
          </a:p>
          <a:p>
            <a:pPr algn="just"/>
            <a:endParaRPr lang="ru-RU" b="1" dirty="0">
              <a:solidFill>
                <a:srgbClr val="0000CC"/>
              </a:solidFill>
              <a:latin typeface="Times New Roman" panose="02020603050405020304" pitchFamily="18" charset="0"/>
              <a:cs typeface="Times New Roman" panose="02020603050405020304" pitchFamily="18" charset="0"/>
            </a:endParaRPr>
          </a:p>
          <a:p>
            <a:pPr algn="just"/>
            <a:r>
              <a:rPr lang="ru-RU" b="1" dirty="0" smtClean="0">
                <a:solidFill>
                  <a:srgbClr val="0000CC"/>
                </a:solidFill>
                <a:latin typeface="Times New Roman" panose="02020603050405020304" pitchFamily="18" charset="0"/>
                <a:cs typeface="Times New Roman" panose="02020603050405020304" pitchFamily="18" charset="0"/>
              </a:rPr>
              <a:t>2</a:t>
            </a:r>
            <a:r>
              <a:rPr lang="ru-RU" b="1" dirty="0">
                <a:solidFill>
                  <a:srgbClr val="0000CC"/>
                </a:solidFill>
                <a:latin typeface="Times New Roman" panose="02020603050405020304" pitchFamily="18" charset="0"/>
                <a:cs typeface="Times New Roman" panose="02020603050405020304" pitchFamily="18" charset="0"/>
              </a:rPr>
              <a:t>. Кораблики.</a:t>
            </a:r>
          </a:p>
          <a:p>
            <a:pPr algn="just"/>
            <a:r>
              <a:rPr lang="ru-RU" b="1" dirty="0">
                <a:solidFill>
                  <a:srgbClr val="0000CC"/>
                </a:solidFill>
                <a:latin typeface="Times New Roman" panose="02020603050405020304" pitchFamily="18" charset="0"/>
                <a:cs typeface="Times New Roman" panose="02020603050405020304" pitchFamily="18" charset="0"/>
              </a:rPr>
              <a:t> Наполните таз водой и научите ребёнка дуть на лёгкие предметы, находящиеся в тазу, например, кораблики. Вы можете устроить соревнование: чей кораблик дальше уплыл. Очень хорошо для этих целей использовать пластмассовые яйца от </a:t>
            </a:r>
            <a:r>
              <a:rPr lang="ru-RU" b="1" dirty="0" smtClean="0">
                <a:solidFill>
                  <a:srgbClr val="0000CC"/>
                </a:solidFill>
                <a:latin typeface="Times New Roman" panose="02020603050405020304" pitchFamily="18" charset="0"/>
                <a:cs typeface="Times New Roman" panose="02020603050405020304" pitchFamily="18" charset="0"/>
              </a:rPr>
              <a:t>«киндер-сюрпризов» </a:t>
            </a:r>
            <a:r>
              <a:rPr lang="ru-RU" b="1" dirty="0">
                <a:solidFill>
                  <a:srgbClr val="0000CC"/>
                </a:solidFill>
                <a:latin typeface="Times New Roman" panose="02020603050405020304" pitchFamily="18" charset="0"/>
                <a:cs typeface="Times New Roman" panose="02020603050405020304" pitchFamily="18" charset="0"/>
              </a:rPr>
              <a:t>или упаковки от бахил, выдаваемых автоматами.</a:t>
            </a:r>
          </a:p>
        </p:txBody>
      </p:sp>
    </p:spTree>
    <p:extLst>
      <p:ext uri="{BB962C8B-B14F-4D97-AF65-F5344CB8AC3E}">
        <p14:creationId xmlns:p14="http://schemas.microsoft.com/office/powerpoint/2010/main" val="171018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525014" y="1124744"/>
            <a:ext cx="6048672" cy="2923877"/>
          </a:xfrm>
          <a:prstGeom prst="rect">
            <a:avLst/>
          </a:prstGeom>
        </p:spPr>
        <p:txBody>
          <a:bodyPr wrap="square">
            <a:spAutoFit/>
          </a:bodyPr>
          <a:lstStyle/>
          <a:p>
            <a:pPr algn="ctr"/>
            <a:r>
              <a:rPr lang="ru-RU" sz="2000" b="1" dirty="0">
                <a:solidFill>
                  <a:srgbClr val="FF3399"/>
                </a:solidFill>
                <a:latin typeface="Times New Roman" panose="02020603050405020304" pitchFamily="18" charset="0"/>
                <a:cs typeface="Times New Roman" panose="02020603050405020304" pitchFamily="18" charset="0"/>
              </a:rPr>
              <a:t>      Упражнения дыхательной </a:t>
            </a:r>
            <a:r>
              <a:rPr lang="ru-RU" sz="2000" b="1" dirty="0" smtClean="0">
                <a:solidFill>
                  <a:srgbClr val="FF3399"/>
                </a:solidFill>
                <a:latin typeface="Times New Roman" panose="02020603050405020304" pitchFamily="18" charset="0"/>
                <a:cs typeface="Times New Roman" panose="02020603050405020304" pitchFamily="18" charset="0"/>
              </a:rPr>
              <a:t>гимнастики</a:t>
            </a:r>
          </a:p>
          <a:p>
            <a:pPr algn="ctr"/>
            <a:endParaRPr lang="ru-RU" sz="2000" b="1" dirty="0">
              <a:solidFill>
                <a:srgbClr val="FF3399"/>
              </a:solidFill>
              <a:latin typeface="Times New Roman" panose="02020603050405020304" pitchFamily="18" charset="0"/>
              <a:cs typeface="Times New Roman" panose="02020603050405020304" pitchFamily="18" charset="0"/>
            </a:endParaRPr>
          </a:p>
          <a:p>
            <a:pPr algn="just"/>
            <a:r>
              <a:rPr lang="ru-RU" b="1" dirty="0">
                <a:solidFill>
                  <a:srgbClr val="0000CC"/>
                </a:solidFill>
                <a:latin typeface="Times New Roman" panose="02020603050405020304" pitchFamily="18" charset="0"/>
                <a:cs typeface="Times New Roman" panose="02020603050405020304" pitchFamily="18" charset="0"/>
              </a:rPr>
              <a:t> 3. Футбол.</a:t>
            </a:r>
          </a:p>
          <a:p>
            <a:pPr algn="just"/>
            <a:r>
              <a:rPr lang="ru-RU" b="1" dirty="0">
                <a:solidFill>
                  <a:srgbClr val="0000CC"/>
                </a:solidFill>
                <a:latin typeface="Times New Roman" panose="02020603050405020304" pitchFamily="18" charset="0"/>
                <a:cs typeface="Times New Roman" panose="02020603050405020304" pitchFamily="18" charset="0"/>
              </a:rPr>
              <a:t> Соорудите из конструктора или другого материала ворота, возьмите шарик от пинг-понга или любой другой легкий шарик. И поиграйте с ребенком в футбол. Ребенок должен дуть на шарик, стараясь загнать его в ворота. Можно взять два шарика и поиграть в игру </a:t>
            </a:r>
            <a:r>
              <a:rPr lang="ru-RU" b="1" dirty="0" smtClean="0">
                <a:solidFill>
                  <a:srgbClr val="0000CC"/>
                </a:solidFill>
                <a:latin typeface="Times New Roman" panose="02020603050405020304" pitchFamily="18" charset="0"/>
                <a:cs typeface="Times New Roman" panose="02020603050405020304" pitchFamily="18" charset="0"/>
              </a:rPr>
              <a:t>«Кто быстрее».</a:t>
            </a:r>
            <a:endParaRPr lang="ru-RU" b="1" dirty="0">
              <a:solidFill>
                <a:srgbClr val="0000CC"/>
              </a:solidFill>
              <a:latin typeface="Times New Roman" panose="02020603050405020304" pitchFamily="18" charset="0"/>
              <a:cs typeface="Times New Roman" panose="02020603050405020304" pitchFamily="18" charset="0"/>
            </a:endParaRPr>
          </a:p>
          <a:p>
            <a:pPr algn="just"/>
            <a:r>
              <a:rPr lang="ru-RU" b="1" dirty="0">
                <a:solidFill>
                  <a:srgbClr val="0000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88983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547664" y="548680"/>
            <a:ext cx="6048672" cy="4585871"/>
          </a:xfrm>
          <a:prstGeom prst="rect">
            <a:avLst/>
          </a:prstGeom>
        </p:spPr>
        <p:txBody>
          <a:bodyPr wrap="square">
            <a:spAutoFit/>
          </a:bodyPr>
          <a:lstStyle/>
          <a:p>
            <a:pPr algn="ctr"/>
            <a:r>
              <a:rPr lang="ru-RU" sz="2000" b="1" dirty="0">
                <a:solidFill>
                  <a:srgbClr val="FF3399"/>
                </a:solidFill>
                <a:latin typeface="Times New Roman" panose="02020603050405020304" pitchFamily="18" charset="0"/>
                <a:cs typeface="Times New Roman" panose="02020603050405020304" pitchFamily="18" charset="0"/>
              </a:rPr>
              <a:t>      Упражнения дыхательной </a:t>
            </a:r>
            <a:r>
              <a:rPr lang="ru-RU" sz="2000" b="1" dirty="0" smtClean="0">
                <a:solidFill>
                  <a:srgbClr val="FF3399"/>
                </a:solidFill>
                <a:latin typeface="Times New Roman" panose="02020603050405020304" pitchFamily="18" charset="0"/>
                <a:cs typeface="Times New Roman" panose="02020603050405020304" pitchFamily="18" charset="0"/>
              </a:rPr>
              <a:t>гимнастики</a:t>
            </a:r>
          </a:p>
          <a:p>
            <a:pPr algn="ctr"/>
            <a:endParaRPr lang="ru-RU" sz="2000" b="1" dirty="0">
              <a:solidFill>
                <a:srgbClr val="FF3399"/>
              </a:solidFill>
              <a:latin typeface="Times New Roman" panose="02020603050405020304" pitchFamily="18" charset="0"/>
              <a:cs typeface="Times New Roman" panose="02020603050405020304" pitchFamily="18" charset="0"/>
            </a:endParaRPr>
          </a:p>
          <a:p>
            <a:pPr algn="just"/>
            <a:r>
              <a:rPr lang="ru-RU" b="1" dirty="0" smtClean="0">
                <a:solidFill>
                  <a:srgbClr val="0000CC"/>
                </a:solidFill>
                <a:latin typeface="Times New Roman" panose="02020603050405020304" pitchFamily="18" charset="0"/>
                <a:cs typeface="Times New Roman" panose="02020603050405020304" pitchFamily="18" charset="0"/>
              </a:rPr>
              <a:t>4</a:t>
            </a:r>
            <a:r>
              <a:rPr lang="ru-RU" b="1" dirty="0">
                <a:solidFill>
                  <a:srgbClr val="0000CC"/>
                </a:solidFill>
                <a:latin typeface="Times New Roman" panose="02020603050405020304" pitchFamily="18" charset="0"/>
                <a:cs typeface="Times New Roman" panose="02020603050405020304" pitchFamily="18" charset="0"/>
              </a:rPr>
              <a:t>. Буль-</a:t>
            </a:r>
            <a:r>
              <a:rPr lang="ru-RU" b="1" dirty="0" err="1">
                <a:solidFill>
                  <a:srgbClr val="0000CC"/>
                </a:solidFill>
                <a:latin typeface="Times New Roman" panose="02020603050405020304" pitchFamily="18" charset="0"/>
                <a:cs typeface="Times New Roman" panose="02020603050405020304" pitchFamily="18" charset="0"/>
              </a:rPr>
              <a:t>бульки</a:t>
            </a:r>
            <a:r>
              <a:rPr lang="ru-RU" b="1" dirty="0">
                <a:solidFill>
                  <a:srgbClr val="0000CC"/>
                </a:solidFill>
                <a:latin typeface="Times New Roman" panose="02020603050405020304" pitchFamily="18" charset="0"/>
                <a:cs typeface="Times New Roman" panose="02020603050405020304" pitchFamily="18" charset="0"/>
              </a:rPr>
              <a:t>.</a:t>
            </a:r>
          </a:p>
          <a:p>
            <a:pPr algn="just"/>
            <a:r>
              <a:rPr lang="ru-RU" b="1" dirty="0">
                <a:solidFill>
                  <a:srgbClr val="0000CC"/>
                </a:solidFill>
                <a:latin typeface="Times New Roman" panose="02020603050405020304" pitchFamily="18" charset="0"/>
                <a:cs typeface="Times New Roman" panose="02020603050405020304" pitchFamily="18" charset="0"/>
              </a:rPr>
              <a:t> Возьмите два пластмассовых прозрачных стаканчика. В один налейте много воды, почти до краев, а в другой налейте чуть-чуть. Предложите ребенку поиграть в </a:t>
            </a:r>
            <a:r>
              <a:rPr lang="ru-RU" b="1" dirty="0" smtClean="0">
                <a:solidFill>
                  <a:srgbClr val="0000CC"/>
                </a:solidFill>
                <a:latin typeface="Times New Roman" panose="02020603050405020304" pitchFamily="18" charset="0"/>
                <a:cs typeface="Times New Roman" panose="02020603050405020304" pitchFamily="18" charset="0"/>
              </a:rPr>
              <a:t>«</a:t>
            </a:r>
            <a:r>
              <a:rPr lang="ru-RU" b="1" dirty="0" err="1" smtClean="0">
                <a:solidFill>
                  <a:srgbClr val="0000CC"/>
                </a:solidFill>
                <a:latin typeface="Times New Roman" panose="02020603050405020304" pitchFamily="18" charset="0"/>
                <a:cs typeface="Times New Roman" panose="02020603050405020304" pitchFamily="18" charset="0"/>
              </a:rPr>
              <a:t>буль-бульки</a:t>
            </a:r>
            <a:r>
              <a:rPr lang="ru-RU" b="1" dirty="0" smtClean="0">
                <a:solidFill>
                  <a:srgbClr val="0000CC"/>
                </a:solidFill>
                <a:latin typeface="Times New Roman" panose="02020603050405020304" pitchFamily="18" charset="0"/>
                <a:cs typeface="Times New Roman" panose="02020603050405020304" pitchFamily="18" charset="0"/>
              </a:rPr>
              <a:t>» </a:t>
            </a:r>
            <a:r>
              <a:rPr lang="ru-RU" b="1" dirty="0">
                <a:solidFill>
                  <a:srgbClr val="0000CC"/>
                </a:solidFill>
                <a:latin typeface="Times New Roman" panose="02020603050405020304" pitchFamily="18" charset="0"/>
                <a:cs typeface="Times New Roman" panose="02020603050405020304" pitchFamily="18" charset="0"/>
              </a:rPr>
              <a:t>с помощью трубочек для коктейля. Для этого в стаканчик, где много воды нужно дуть через трубочку слабо, а в стаканчик, где мало воды — можно дуть сильно. Задача ребенка так играть в </a:t>
            </a:r>
            <a:r>
              <a:rPr lang="ru-RU" b="1" dirty="0" smtClean="0">
                <a:solidFill>
                  <a:srgbClr val="0000CC"/>
                </a:solidFill>
                <a:latin typeface="Times New Roman" panose="02020603050405020304" pitchFamily="18" charset="0"/>
                <a:cs typeface="Times New Roman" panose="02020603050405020304" pitchFamily="18" charset="0"/>
              </a:rPr>
              <a:t>«Буль-</a:t>
            </a:r>
            <a:r>
              <a:rPr lang="ru-RU" b="1" dirty="0" err="1" smtClean="0">
                <a:solidFill>
                  <a:srgbClr val="0000CC"/>
                </a:solidFill>
                <a:latin typeface="Times New Roman" panose="02020603050405020304" pitchFamily="18" charset="0"/>
                <a:cs typeface="Times New Roman" panose="02020603050405020304" pitchFamily="18" charset="0"/>
              </a:rPr>
              <a:t>бульки</a:t>
            </a:r>
            <a:r>
              <a:rPr lang="ru-RU" b="1" dirty="0" smtClean="0">
                <a:solidFill>
                  <a:srgbClr val="0000CC"/>
                </a:solidFill>
                <a:latin typeface="Times New Roman" panose="02020603050405020304" pitchFamily="18" charset="0"/>
                <a:cs typeface="Times New Roman" panose="02020603050405020304" pitchFamily="18" charset="0"/>
              </a:rPr>
              <a:t>», </a:t>
            </a:r>
            <a:r>
              <a:rPr lang="ru-RU" b="1" dirty="0">
                <a:solidFill>
                  <a:srgbClr val="0000CC"/>
                </a:solidFill>
                <a:latin typeface="Times New Roman" panose="02020603050405020304" pitchFamily="18" charset="0"/>
                <a:cs typeface="Times New Roman" panose="02020603050405020304" pitchFamily="18" charset="0"/>
              </a:rPr>
              <a:t>чтобы не пролить воду. Обязательно обратите внимание ребенка на слова: слабо, сильно, много, мало. Эту игру можно также использовать для закрепления знания цветов. Для этого возьмите разноцветные стаканчики и трубочки и предложите ребенку подуть в зеленый стаканчик через зеленую трубочку и т.д.</a:t>
            </a:r>
          </a:p>
        </p:txBody>
      </p:sp>
    </p:spTree>
    <p:extLst>
      <p:ext uri="{BB962C8B-B14F-4D97-AF65-F5344CB8AC3E}">
        <p14:creationId xmlns:p14="http://schemas.microsoft.com/office/powerpoint/2010/main" val="285675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835696" y="548680"/>
            <a:ext cx="5760640" cy="3508653"/>
          </a:xfrm>
          <a:prstGeom prst="rect">
            <a:avLst/>
          </a:prstGeom>
        </p:spPr>
        <p:txBody>
          <a:bodyPr wrap="square">
            <a:spAutoFit/>
          </a:bodyPr>
          <a:lstStyle/>
          <a:p>
            <a:pPr algn="ctr"/>
            <a:r>
              <a:rPr lang="ru-RU" sz="2000" b="1" dirty="0">
                <a:solidFill>
                  <a:srgbClr val="FF3399"/>
                </a:solidFill>
                <a:latin typeface="Times New Roman" panose="02020603050405020304" pitchFamily="18" charset="0"/>
                <a:cs typeface="Times New Roman" panose="02020603050405020304" pitchFamily="18" charset="0"/>
              </a:rPr>
              <a:t>     </a:t>
            </a:r>
            <a:endParaRPr lang="ru-RU" sz="2000" b="1" dirty="0" smtClean="0">
              <a:solidFill>
                <a:srgbClr val="FF3399"/>
              </a:solidFill>
              <a:latin typeface="Times New Roman" panose="02020603050405020304" pitchFamily="18" charset="0"/>
              <a:cs typeface="Times New Roman" panose="02020603050405020304" pitchFamily="18" charset="0"/>
            </a:endParaRPr>
          </a:p>
          <a:p>
            <a:pPr algn="ctr"/>
            <a:r>
              <a:rPr lang="ru-RU" sz="2000" b="1" dirty="0" smtClean="0">
                <a:solidFill>
                  <a:srgbClr val="FF3399"/>
                </a:solidFill>
                <a:latin typeface="Times New Roman" panose="02020603050405020304" pitchFamily="18" charset="0"/>
                <a:cs typeface="Times New Roman" panose="02020603050405020304" pitchFamily="18" charset="0"/>
              </a:rPr>
              <a:t> </a:t>
            </a:r>
            <a:r>
              <a:rPr lang="ru-RU" sz="2000" b="1" dirty="0">
                <a:solidFill>
                  <a:srgbClr val="FF3399"/>
                </a:solidFill>
                <a:latin typeface="Times New Roman" panose="02020603050405020304" pitchFamily="18" charset="0"/>
                <a:cs typeface="Times New Roman" panose="02020603050405020304" pitchFamily="18" charset="0"/>
              </a:rPr>
              <a:t>Упражнения дыхательной </a:t>
            </a:r>
            <a:r>
              <a:rPr lang="ru-RU" sz="2000" b="1" dirty="0" smtClean="0">
                <a:solidFill>
                  <a:srgbClr val="FF3399"/>
                </a:solidFill>
                <a:latin typeface="Times New Roman" panose="02020603050405020304" pitchFamily="18" charset="0"/>
                <a:cs typeface="Times New Roman" panose="02020603050405020304" pitchFamily="18" charset="0"/>
              </a:rPr>
              <a:t>гимнастики</a:t>
            </a:r>
          </a:p>
          <a:p>
            <a:pPr algn="ctr"/>
            <a:endParaRPr lang="ru-RU" sz="2000" b="1" dirty="0">
              <a:solidFill>
                <a:srgbClr val="FF3399"/>
              </a:solidFill>
              <a:latin typeface="Times New Roman" panose="02020603050405020304" pitchFamily="18" charset="0"/>
              <a:cs typeface="Times New Roman" panose="02020603050405020304" pitchFamily="18" charset="0"/>
            </a:endParaRPr>
          </a:p>
          <a:p>
            <a:pPr algn="just"/>
            <a:r>
              <a:rPr lang="ru-RU" b="1" dirty="0">
                <a:solidFill>
                  <a:srgbClr val="0000CC"/>
                </a:solidFill>
                <a:latin typeface="Times New Roman" panose="02020603050405020304" pitchFamily="18" charset="0"/>
                <a:cs typeface="Times New Roman" panose="02020603050405020304" pitchFamily="18" charset="0"/>
              </a:rPr>
              <a:t> </a:t>
            </a:r>
            <a:endParaRPr lang="ru-RU" b="1" dirty="0" smtClean="0">
              <a:solidFill>
                <a:srgbClr val="0000CC"/>
              </a:solidFill>
              <a:latin typeface="Times New Roman" panose="02020603050405020304" pitchFamily="18" charset="0"/>
              <a:cs typeface="Times New Roman" panose="02020603050405020304" pitchFamily="18" charset="0"/>
            </a:endParaRPr>
          </a:p>
          <a:p>
            <a:pPr algn="just"/>
            <a:endParaRPr lang="ru-RU" b="1" dirty="0">
              <a:solidFill>
                <a:srgbClr val="0000CC"/>
              </a:solidFill>
              <a:latin typeface="Times New Roman" panose="02020603050405020304" pitchFamily="18" charset="0"/>
              <a:cs typeface="Times New Roman" panose="02020603050405020304" pitchFamily="18" charset="0"/>
            </a:endParaRPr>
          </a:p>
          <a:p>
            <a:pPr algn="just"/>
            <a:r>
              <a:rPr lang="ru-RU" b="1" dirty="0" smtClean="0">
                <a:solidFill>
                  <a:srgbClr val="0000CC"/>
                </a:solidFill>
                <a:latin typeface="Times New Roman" panose="02020603050405020304" pitchFamily="18" charset="0"/>
                <a:cs typeface="Times New Roman" panose="02020603050405020304" pitchFamily="18" charset="0"/>
              </a:rPr>
              <a:t>5</a:t>
            </a:r>
            <a:r>
              <a:rPr lang="ru-RU" b="1" dirty="0">
                <a:solidFill>
                  <a:srgbClr val="0000CC"/>
                </a:solidFill>
                <a:latin typeface="Times New Roman" panose="02020603050405020304" pitchFamily="18" charset="0"/>
                <a:cs typeface="Times New Roman" panose="02020603050405020304" pitchFamily="18" charset="0"/>
              </a:rPr>
              <a:t>. Волшебные пузырьки.</a:t>
            </a:r>
          </a:p>
          <a:p>
            <a:pPr algn="just"/>
            <a:r>
              <a:rPr lang="ru-RU" b="1" dirty="0">
                <a:solidFill>
                  <a:srgbClr val="0000CC"/>
                </a:solidFill>
                <a:latin typeface="Times New Roman" panose="02020603050405020304" pitchFamily="18" charset="0"/>
                <a:cs typeface="Times New Roman" panose="02020603050405020304" pitchFamily="18" charset="0"/>
              </a:rPr>
              <a:t> Предложите ребенку поиграть с мыльными пузырями. Он может сам выдувать мыльные пузыри, если же у него не получается дуть или он не хочет заниматься, то выдувайте пузыри Вы, направляя их в ребенка. Это стимулирует ребенка дуть на пузыри, чтобы они не попали в него.</a:t>
            </a:r>
          </a:p>
        </p:txBody>
      </p:sp>
    </p:spTree>
    <p:extLst>
      <p:ext uri="{BB962C8B-B14F-4D97-AF65-F5344CB8AC3E}">
        <p14:creationId xmlns:p14="http://schemas.microsoft.com/office/powerpoint/2010/main" val="446456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835696" y="548680"/>
            <a:ext cx="5760640" cy="3785652"/>
          </a:xfrm>
          <a:prstGeom prst="rect">
            <a:avLst/>
          </a:prstGeom>
        </p:spPr>
        <p:txBody>
          <a:bodyPr wrap="square">
            <a:spAutoFit/>
          </a:bodyPr>
          <a:lstStyle/>
          <a:p>
            <a:pPr algn="ctr"/>
            <a:r>
              <a:rPr lang="ru-RU" sz="2000" b="1" dirty="0">
                <a:solidFill>
                  <a:srgbClr val="FF3399"/>
                </a:solidFill>
                <a:latin typeface="Times New Roman" panose="02020603050405020304" pitchFamily="18" charset="0"/>
                <a:cs typeface="Times New Roman" panose="02020603050405020304" pitchFamily="18" charset="0"/>
              </a:rPr>
              <a:t>     </a:t>
            </a:r>
            <a:endParaRPr lang="ru-RU" sz="2000" b="1" dirty="0" smtClean="0">
              <a:solidFill>
                <a:srgbClr val="FF3399"/>
              </a:solidFill>
              <a:latin typeface="Times New Roman" panose="02020603050405020304" pitchFamily="18" charset="0"/>
              <a:cs typeface="Times New Roman" panose="02020603050405020304" pitchFamily="18" charset="0"/>
            </a:endParaRPr>
          </a:p>
          <a:p>
            <a:pPr algn="ctr"/>
            <a:r>
              <a:rPr lang="ru-RU" sz="2000" b="1" dirty="0" smtClean="0">
                <a:solidFill>
                  <a:srgbClr val="FF3399"/>
                </a:solidFill>
                <a:latin typeface="Times New Roman" panose="02020603050405020304" pitchFamily="18" charset="0"/>
                <a:cs typeface="Times New Roman" panose="02020603050405020304" pitchFamily="18" charset="0"/>
              </a:rPr>
              <a:t> </a:t>
            </a:r>
            <a:r>
              <a:rPr lang="ru-RU" sz="2000" b="1" dirty="0">
                <a:solidFill>
                  <a:srgbClr val="FF3399"/>
                </a:solidFill>
                <a:latin typeface="Times New Roman" panose="02020603050405020304" pitchFamily="18" charset="0"/>
                <a:cs typeface="Times New Roman" panose="02020603050405020304" pitchFamily="18" charset="0"/>
              </a:rPr>
              <a:t>Упражнения дыхательной </a:t>
            </a:r>
            <a:r>
              <a:rPr lang="ru-RU" sz="2000" b="1" dirty="0" smtClean="0">
                <a:solidFill>
                  <a:srgbClr val="FF3399"/>
                </a:solidFill>
                <a:latin typeface="Times New Roman" panose="02020603050405020304" pitchFamily="18" charset="0"/>
                <a:cs typeface="Times New Roman" panose="02020603050405020304" pitchFamily="18" charset="0"/>
              </a:rPr>
              <a:t>гимнастики</a:t>
            </a:r>
          </a:p>
          <a:p>
            <a:pPr algn="ctr"/>
            <a:endParaRPr lang="ru-RU" sz="2000" b="1" dirty="0">
              <a:solidFill>
                <a:srgbClr val="FF3399"/>
              </a:solidFill>
              <a:latin typeface="Times New Roman" panose="02020603050405020304" pitchFamily="18" charset="0"/>
              <a:cs typeface="Times New Roman" panose="02020603050405020304" pitchFamily="18" charset="0"/>
            </a:endParaRPr>
          </a:p>
          <a:p>
            <a:pPr algn="just"/>
            <a:r>
              <a:rPr lang="ru-RU" b="1" dirty="0">
                <a:solidFill>
                  <a:srgbClr val="0000CC"/>
                </a:solidFill>
                <a:latin typeface="Times New Roman" panose="02020603050405020304" pitchFamily="18" charset="0"/>
                <a:cs typeface="Times New Roman" panose="02020603050405020304" pitchFamily="18" charset="0"/>
              </a:rPr>
              <a:t> </a:t>
            </a:r>
            <a:endParaRPr lang="ru-RU" b="1" dirty="0" smtClean="0">
              <a:solidFill>
                <a:srgbClr val="0000CC"/>
              </a:solidFill>
              <a:latin typeface="Times New Roman" panose="02020603050405020304" pitchFamily="18" charset="0"/>
              <a:cs typeface="Times New Roman" panose="02020603050405020304" pitchFamily="18" charset="0"/>
            </a:endParaRPr>
          </a:p>
          <a:p>
            <a:pPr algn="just"/>
            <a:endParaRPr lang="ru-RU" b="1" dirty="0">
              <a:solidFill>
                <a:srgbClr val="0000CC"/>
              </a:solidFill>
              <a:latin typeface="Times New Roman" panose="02020603050405020304" pitchFamily="18" charset="0"/>
              <a:cs typeface="Times New Roman" panose="02020603050405020304" pitchFamily="18" charset="0"/>
            </a:endParaRPr>
          </a:p>
          <a:p>
            <a:pPr algn="just"/>
            <a:r>
              <a:rPr lang="ru-RU" b="1" dirty="0">
                <a:solidFill>
                  <a:srgbClr val="0000CC"/>
                </a:solidFill>
                <a:latin typeface="Times New Roman" panose="02020603050405020304" pitchFamily="18" charset="0"/>
                <a:cs typeface="Times New Roman" panose="02020603050405020304" pitchFamily="18" charset="0"/>
              </a:rPr>
              <a:t> 6. Дудочка.</a:t>
            </a:r>
          </a:p>
          <a:p>
            <a:pPr algn="just"/>
            <a:r>
              <a:rPr lang="ru-RU" b="1" dirty="0">
                <a:solidFill>
                  <a:srgbClr val="0000CC"/>
                </a:solidFill>
                <a:latin typeface="Times New Roman" panose="02020603050405020304" pitchFamily="18" charset="0"/>
                <a:cs typeface="Times New Roman" panose="02020603050405020304" pitchFamily="18" charset="0"/>
              </a:rPr>
              <a:t> Предложите ребенку высунуть узкий язык вперед, слегка касаясь кончиком языка стеклянного пузырька (подойдет любой стеклянный пузырек из-под лекарств, витаминов, йода, духов; горлышко пузырька не должно быть широким). Выдувать воздух на кончик языка так, чтобы пузырек засвистел, как дудочка.</a:t>
            </a:r>
          </a:p>
        </p:txBody>
      </p:sp>
    </p:spTree>
    <p:extLst>
      <p:ext uri="{BB962C8B-B14F-4D97-AF65-F5344CB8AC3E}">
        <p14:creationId xmlns:p14="http://schemas.microsoft.com/office/powerpoint/2010/main" val="1069369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835696" y="548680"/>
            <a:ext cx="5256584" cy="3539430"/>
          </a:xfrm>
          <a:prstGeom prst="rect">
            <a:avLst/>
          </a:prstGeom>
        </p:spPr>
        <p:txBody>
          <a:bodyPr wrap="square">
            <a:spAutoFit/>
          </a:bodyPr>
          <a:lstStyle/>
          <a:p>
            <a:pPr algn="ctr"/>
            <a:r>
              <a:rPr lang="ru-RU" sz="2000" b="1" dirty="0">
                <a:solidFill>
                  <a:srgbClr val="FF3399"/>
                </a:solidFill>
                <a:latin typeface="Times New Roman" panose="02020603050405020304" pitchFamily="18" charset="0"/>
                <a:cs typeface="Times New Roman" panose="02020603050405020304" pitchFamily="18" charset="0"/>
              </a:rPr>
              <a:t>     </a:t>
            </a:r>
            <a:endParaRPr lang="ru-RU" sz="2000" b="1" dirty="0" smtClean="0">
              <a:solidFill>
                <a:srgbClr val="FF3399"/>
              </a:solidFill>
              <a:latin typeface="Times New Roman" panose="02020603050405020304" pitchFamily="18" charset="0"/>
              <a:cs typeface="Times New Roman" panose="02020603050405020304" pitchFamily="18" charset="0"/>
            </a:endParaRPr>
          </a:p>
          <a:p>
            <a:pPr algn="ctr"/>
            <a:endParaRPr lang="ru-RU" sz="2000" b="1" dirty="0" smtClean="0">
              <a:solidFill>
                <a:srgbClr val="FF3399"/>
              </a:solidFill>
              <a:latin typeface="Times New Roman" panose="02020603050405020304" pitchFamily="18" charset="0"/>
              <a:cs typeface="Times New Roman" panose="02020603050405020304" pitchFamily="18" charset="0"/>
            </a:endParaRPr>
          </a:p>
          <a:p>
            <a:pPr algn="ctr"/>
            <a:r>
              <a:rPr lang="ru-RU" sz="2000" b="1" dirty="0" smtClean="0">
                <a:solidFill>
                  <a:srgbClr val="FF3399"/>
                </a:solidFill>
                <a:latin typeface="Times New Roman" panose="02020603050405020304" pitchFamily="18" charset="0"/>
                <a:cs typeface="Times New Roman" panose="02020603050405020304" pitchFamily="18" charset="0"/>
              </a:rPr>
              <a:t> </a:t>
            </a:r>
            <a:r>
              <a:rPr lang="ru-RU" sz="2000" b="1" dirty="0">
                <a:solidFill>
                  <a:srgbClr val="FF3399"/>
                </a:solidFill>
                <a:latin typeface="Times New Roman" panose="02020603050405020304" pitchFamily="18" charset="0"/>
                <a:cs typeface="Times New Roman" panose="02020603050405020304" pitchFamily="18" charset="0"/>
              </a:rPr>
              <a:t>Упражнения дыхательной </a:t>
            </a:r>
            <a:r>
              <a:rPr lang="ru-RU" sz="2000" b="1" dirty="0" smtClean="0">
                <a:solidFill>
                  <a:srgbClr val="FF3399"/>
                </a:solidFill>
                <a:latin typeface="Times New Roman" panose="02020603050405020304" pitchFamily="18" charset="0"/>
                <a:cs typeface="Times New Roman" panose="02020603050405020304" pitchFamily="18" charset="0"/>
              </a:rPr>
              <a:t>гимнастики</a:t>
            </a:r>
          </a:p>
          <a:p>
            <a:pPr algn="ctr"/>
            <a:endParaRPr lang="ru-RU" sz="2000" b="1" dirty="0">
              <a:solidFill>
                <a:srgbClr val="FF3399"/>
              </a:solidFill>
              <a:latin typeface="Times New Roman" panose="02020603050405020304" pitchFamily="18" charset="0"/>
              <a:cs typeface="Times New Roman" panose="02020603050405020304" pitchFamily="18" charset="0"/>
            </a:endParaRPr>
          </a:p>
          <a:p>
            <a:pPr algn="just"/>
            <a:r>
              <a:rPr lang="ru-RU" b="1" dirty="0">
                <a:solidFill>
                  <a:srgbClr val="0000CC"/>
                </a:solidFill>
                <a:latin typeface="Times New Roman" panose="02020603050405020304" pitchFamily="18" charset="0"/>
                <a:cs typeface="Times New Roman" panose="02020603050405020304" pitchFamily="18" charset="0"/>
              </a:rPr>
              <a:t> </a:t>
            </a:r>
          </a:p>
          <a:p>
            <a:pPr algn="just"/>
            <a:r>
              <a:rPr lang="ru-RU" b="1" dirty="0">
                <a:solidFill>
                  <a:srgbClr val="0000CC"/>
                </a:solidFill>
                <a:latin typeface="Times New Roman" panose="02020603050405020304" pitchFamily="18" charset="0"/>
                <a:cs typeface="Times New Roman" panose="02020603050405020304" pitchFamily="18" charset="0"/>
              </a:rPr>
              <a:t> 7. Губная гармошка.</a:t>
            </a:r>
          </a:p>
          <a:p>
            <a:pPr algn="just"/>
            <a:r>
              <a:rPr lang="ru-RU" b="1" dirty="0">
                <a:solidFill>
                  <a:srgbClr val="0000CC"/>
                </a:solidFill>
                <a:latin typeface="Times New Roman" panose="02020603050405020304" pitchFamily="18" charset="0"/>
                <a:cs typeface="Times New Roman" panose="02020603050405020304" pitchFamily="18" charset="0"/>
              </a:rPr>
              <a:t> Предложите ребенку стать музыкантом, пусть он поиграет на губной гармошке. При этом ваша задача не в том, чтобы научить его играть, потому, не обращайте внимание на мелодию. Важно, чтобы ребенок вдыхал воздух через губную гармошку и выдыхал в нее же.</a:t>
            </a:r>
          </a:p>
        </p:txBody>
      </p:sp>
    </p:spTree>
    <p:extLst>
      <p:ext uri="{BB962C8B-B14F-4D97-AF65-F5344CB8AC3E}">
        <p14:creationId xmlns:p14="http://schemas.microsoft.com/office/powerpoint/2010/main" val="601309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835696" y="548680"/>
            <a:ext cx="5256584" cy="4370427"/>
          </a:xfrm>
          <a:prstGeom prst="rect">
            <a:avLst/>
          </a:prstGeom>
        </p:spPr>
        <p:txBody>
          <a:bodyPr wrap="square">
            <a:spAutoFit/>
          </a:bodyPr>
          <a:lstStyle/>
          <a:p>
            <a:pPr algn="ctr"/>
            <a:r>
              <a:rPr lang="ru-RU" sz="2000" b="1" dirty="0">
                <a:solidFill>
                  <a:srgbClr val="FF3399"/>
                </a:solidFill>
                <a:latin typeface="Times New Roman" panose="02020603050405020304" pitchFamily="18" charset="0"/>
                <a:cs typeface="Times New Roman" panose="02020603050405020304" pitchFamily="18" charset="0"/>
              </a:rPr>
              <a:t>     </a:t>
            </a:r>
            <a:endParaRPr lang="ru-RU" sz="2000" b="1" dirty="0" smtClean="0">
              <a:solidFill>
                <a:srgbClr val="FF3399"/>
              </a:solidFill>
              <a:latin typeface="Times New Roman" panose="02020603050405020304" pitchFamily="18" charset="0"/>
              <a:cs typeface="Times New Roman" panose="02020603050405020304" pitchFamily="18" charset="0"/>
            </a:endParaRPr>
          </a:p>
          <a:p>
            <a:pPr algn="ctr"/>
            <a:endParaRPr lang="ru-RU" sz="2000" b="1" dirty="0" smtClean="0">
              <a:solidFill>
                <a:srgbClr val="FF3399"/>
              </a:solidFill>
              <a:latin typeface="Times New Roman" panose="02020603050405020304" pitchFamily="18" charset="0"/>
              <a:cs typeface="Times New Roman" panose="02020603050405020304" pitchFamily="18" charset="0"/>
            </a:endParaRPr>
          </a:p>
          <a:p>
            <a:pPr algn="ctr"/>
            <a:r>
              <a:rPr lang="ru-RU" sz="2000" b="1" dirty="0" smtClean="0">
                <a:solidFill>
                  <a:srgbClr val="FF3399"/>
                </a:solidFill>
                <a:latin typeface="Times New Roman" panose="02020603050405020304" pitchFamily="18" charset="0"/>
                <a:cs typeface="Times New Roman" panose="02020603050405020304" pitchFamily="18" charset="0"/>
              </a:rPr>
              <a:t> </a:t>
            </a:r>
            <a:r>
              <a:rPr lang="ru-RU" sz="2000" b="1" dirty="0">
                <a:solidFill>
                  <a:srgbClr val="FF3399"/>
                </a:solidFill>
                <a:latin typeface="Times New Roman" panose="02020603050405020304" pitchFamily="18" charset="0"/>
                <a:cs typeface="Times New Roman" panose="02020603050405020304" pitchFamily="18" charset="0"/>
              </a:rPr>
              <a:t>Упражнения дыхательной </a:t>
            </a:r>
            <a:r>
              <a:rPr lang="ru-RU" sz="2000" b="1" dirty="0" smtClean="0">
                <a:solidFill>
                  <a:srgbClr val="FF3399"/>
                </a:solidFill>
                <a:latin typeface="Times New Roman" panose="02020603050405020304" pitchFamily="18" charset="0"/>
                <a:cs typeface="Times New Roman" panose="02020603050405020304" pitchFamily="18" charset="0"/>
              </a:rPr>
              <a:t>гимнастики</a:t>
            </a:r>
          </a:p>
          <a:p>
            <a:pPr algn="ctr"/>
            <a:endParaRPr lang="ru-RU" sz="2000" b="1" dirty="0">
              <a:solidFill>
                <a:srgbClr val="FF3399"/>
              </a:solidFill>
              <a:latin typeface="Times New Roman" panose="02020603050405020304" pitchFamily="18" charset="0"/>
              <a:cs typeface="Times New Roman" panose="02020603050405020304" pitchFamily="18" charset="0"/>
            </a:endParaRPr>
          </a:p>
          <a:p>
            <a:pPr algn="just"/>
            <a:r>
              <a:rPr lang="ru-RU" b="1" dirty="0">
                <a:solidFill>
                  <a:srgbClr val="0000CC"/>
                </a:solidFill>
                <a:latin typeface="Times New Roman" panose="02020603050405020304" pitchFamily="18" charset="0"/>
                <a:cs typeface="Times New Roman" panose="02020603050405020304" pitchFamily="18" charset="0"/>
              </a:rPr>
              <a:t> </a:t>
            </a:r>
          </a:p>
          <a:p>
            <a:pPr algn="just"/>
            <a:r>
              <a:rPr lang="ru-RU" b="1" dirty="0">
                <a:solidFill>
                  <a:srgbClr val="0000CC"/>
                </a:solidFill>
                <a:latin typeface="Times New Roman" panose="02020603050405020304" pitchFamily="18" charset="0"/>
                <a:cs typeface="Times New Roman" panose="02020603050405020304" pitchFamily="18" charset="0"/>
              </a:rPr>
              <a:t>  8. Цветочный магазин.</a:t>
            </a:r>
          </a:p>
          <a:p>
            <a:pPr algn="just"/>
            <a:r>
              <a:rPr lang="ru-RU" b="1" dirty="0">
                <a:solidFill>
                  <a:srgbClr val="0000CC"/>
                </a:solidFill>
                <a:latin typeface="Times New Roman" panose="02020603050405020304" pitchFamily="18" charset="0"/>
                <a:cs typeface="Times New Roman" panose="02020603050405020304" pitchFamily="18" charset="0"/>
              </a:rPr>
              <a:t> Предложите ребенку глубоко медленно вдохнуть через нос, нюхая воображаемый цветочек, чтобы выбрать самый ароматный цветочек для бабушки или мамы. Вы можете использовать для этой игры различные ароматические саше, однако они не должны иметь резких запахов, не должны быть пыльными и нельзя подносить их слишком близко к носу.</a:t>
            </a:r>
          </a:p>
        </p:txBody>
      </p:sp>
    </p:spTree>
    <p:extLst>
      <p:ext uri="{BB962C8B-B14F-4D97-AF65-F5344CB8AC3E}">
        <p14:creationId xmlns:p14="http://schemas.microsoft.com/office/powerpoint/2010/main" val="1395799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835696" y="548680"/>
            <a:ext cx="5256584" cy="3816429"/>
          </a:xfrm>
          <a:prstGeom prst="rect">
            <a:avLst/>
          </a:prstGeom>
        </p:spPr>
        <p:txBody>
          <a:bodyPr wrap="square">
            <a:spAutoFit/>
          </a:bodyPr>
          <a:lstStyle/>
          <a:p>
            <a:pPr algn="ctr"/>
            <a:r>
              <a:rPr lang="ru-RU" sz="2000" b="1" dirty="0">
                <a:solidFill>
                  <a:srgbClr val="FF3399"/>
                </a:solidFill>
                <a:latin typeface="Times New Roman" panose="02020603050405020304" pitchFamily="18" charset="0"/>
                <a:cs typeface="Times New Roman" panose="02020603050405020304" pitchFamily="18" charset="0"/>
              </a:rPr>
              <a:t>     </a:t>
            </a:r>
            <a:endParaRPr lang="ru-RU" sz="2000" b="1" dirty="0" smtClean="0">
              <a:solidFill>
                <a:srgbClr val="FF3399"/>
              </a:solidFill>
              <a:latin typeface="Times New Roman" panose="02020603050405020304" pitchFamily="18" charset="0"/>
              <a:cs typeface="Times New Roman" panose="02020603050405020304" pitchFamily="18" charset="0"/>
            </a:endParaRPr>
          </a:p>
          <a:p>
            <a:pPr algn="ctr"/>
            <a:endParaRPr lang="ru-RU" sz="2000" b="1" dirty="0" smtClean="0">
              <a:solidFill>
                <a:srgbClr val="FF3399"/>
              </a:solidFill>
              <a:latin typeface="Times New Roman" panose="02020603050405020304" pitchFamily="18" charset="0"/>
              <a:cs typeface="Times New Roman" panose="02020603050405020304" pitchFamily="18" charset="0"/>
            </a:endParaRPr>
          </a:p>
          <a:p>
            <a:pPr algn="ctr"/>
            <a:r>
              <a:rPr lang="ru-RU" sz="2000" b="1" dirty="0" smtClean="0">
                <a:solidFill>
                  <a:srgbClr val="FF3399"/>
                </a:solidFill>
                <a:latin typeface="Times New Roman" panose="02020603050405020304" pitchFamily="18" charset="0"/>
                <a:cs typeface="Times New Roman" panose="02020603050405020304" pitchFamily="18" charset="0"/>
              </a:rPr>
              <a:t> </a:t>
            </a:r>
            <a:r>
              <a:rPr lang="ru-RU" sz="2000" b="1" dirty="0">
                <a:solidFill>
                  <a:srgbClr val="FF3399"/>
                </a:solidFill>
                <a:latin typeface="Times New Roman" panose="02020603050405020304" pitchFamily="18" charset="0"/>
                <a:cs typeface="Times New Roman" panose="02020603050405020304" pitchFamily="18" charset="0"/>
              </a:rPr>
              <a:t>Упражнения дыхательной </a:t>
            </a:r>
            <a:r>
              <a:rPr lang="ru-RU" sz="2000" b="1" dirty="0" smtClean="0">
                <a:solidFill>
                  <a:srgbClr val="FF3399"/>
                </a:solidFill>
                <a:latin typeface="Times New Roman" panose="02020603050405020304" pitchFamily="18" charset="0"/>
                <a:cs typeface="Times New Roman" panose="02020603050405020304" pitchFamily="18" charset="0"/>
              </a:rPr>
              <a:t>гимнастики</a:t>
            </a:r>
          </a:p>
          <a:p>
            <a:pPr algn="ctr"/>
            <a:endParaRPr lang="ru-RU" sz="2000" b="1" dirty="0">
              <a:solidFill>
                <a:srgbClr val="FF3399"/>
              </a:solidFill>
              <a:latin typeface="Times New Roman" panose="02020603050405020304" pitchFamily="18" charset="0"/>
              <a:cs typeface="Times New Roman" panose="02020603050405020304" pitchFamily="18" charset="0"/>
            </a:endParaRPr>
          </a:p>
          <a:p>
            <a:pPr algn="just"/>
            <a:r>
              <a:rPr lang="ru-RU" b="1" dirty="0">
                <a:solidFill>
                  <a:srgbClr val="0000CC"/>
                </a:solidFill>
                <a:latin typeface="Times New Roman" panose="02020603050405020304" pitchFamily="18" charset="0"/>
                <a:cs typeface="Times New Roman" panose="02020603050405020304" pitchFamily="18" charset="0"/>
              </a:rPr>
              <a:t> </a:t>
            </a:r>
          </a:p>
          <a:p>
            <a:pPr algn="just"/>
            <a:r>
              <a:rPr lang="ru-RU" b="1" dirty="0">
                <a:solidFill>
                  <a:srgbClr val="0000CC"/>
                </a:solidFill>
                <a:latin typeface="Times New Roman" panose="02020603050405020304" pitchFamily="18" charset="0"/>
                <a:cs typeface="Times New Roman" panose="02020603050405020304" pitchFamily="18" charset="0"/>
              </a:rPr>
              <a:t> 9. Свеча.</a:t>
            </a:r>
          </a:p>
          <a:p>
            <a:pPr algn="just"/>
            <a:r>
              <a:rPr lang="ru-RU" b="1" dirty="0">
                <a:solidFill>
                  <a:srgbClr val="0000CC"/>
                </a:solidFill>
                <a:latin typeface="Times New Roman" panose="02020603050405020304" pitchFamily="18" charset="0"/>
                <a:cs typeface="Times New Roman" panose="02020603050405020304" pitchFamily="18" charset="0"/>
              </a:rPr>
              <a:t> Купите большие разноцветные свечи и поиграйте с ними. Вы зажигаете свечи и просите ребенка подуть на синюю свечу, затем на желтую свечу и т.д. Дуть нужно медленно, вдох не должен быть шумным, нельзя надувать щеки. Сначала свечу можно поднести поближе к ребенку, затем постепенно удалять ее.</a:t>
            </a:r>
          </a:p>
        </p:txBody>
      </p:sp>
    </p:spTree>
    <p:extLst>
      <p:ext uri="{BB962C8B-B14F-4D97-AF65-F5344CB8AC3E}">
        <p14:creationId xmlns:p14="http://schemas.microsoft.com/office/powerpoint/2010/main" val="2337498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98" y="0"/>
            <a:ext cx="938367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639077" y="692696"/>
            <a:ext cx="6696744" cy="4339650"/>
          </a:xfrm>
          <a:prstGeom prst="rect">
            <a:avLst/>
          </a:prstGeom>
        </p:spPr>
        <p:txBody>
          <a:bodyPr wrap="square">
            <a:spAutoFit/>
          </a:bodyPr>
          <a:lstStyle/>
          <a:p>
            <a:pPr algn="ctr"/>
            <a:r>
              <a:rPr lang="ru-RU" sz="3200" b="1" dirty="0" smtClean="0">
                <a:solidFill>
                  <a:srgbClr val="FF3399"/>
                </a:solidFill>
                <a:latin typeface="Times New Roman" panose="02020603050405020304" pitchFamily="18" charset="0"/>
                <a:cs typeface="Times New Roman" panose="02020603050405020304" pitchFamily="18" charset="0"/>
              </a:rPr>
              <a:t>   </a:t>
            </a:r>
          </a:p>
          <a:p>
            <a:pPr algn="ctr"/>
            <a:r>
              <a:rPr lang="ru-RU" sz="3200" b="1" dirty="0" smtClean="0">
                <a:solidFill>
                  <a:srgbClr val="FF3399"/>
                </a:solidFill>
                <a:latin typeface="Times New Roman" panose="02020603050405020304" pitchFamily="18" charset="0"/>
                <a:cs typeface="Times New Roman" panose="02020603050405020304" pitchFamily="18" charset="0"/>
              </a:rPr>
              <a:t>Артикуляционная гимнастика</a:t>
            </a:r>
            <a:r>
              <a:rPr lang="en-US" sz="3200" b="1" dirty="0" smtClean="0">
                <a:solidFill>
                  <a:srgbClr val="FF3399"/>
                </a:solidFill>
                <a:latin typeface="Times New Roman" panose="02020603050405020304" pitchFamily="18" charset="0"/>
                <a:cs typeface="Times New Roman" panose="02020603050405020304" pitchFamily="18" charset="0"/>
              </a:rPr>
              <a:t> </a:t>
            </a:r>
            <a:endParaRPr lang="ru-RU" sz="3200" b="1" dirty="0" smtClean="0">
              <a:solidFill>
                <a:srgbClr val="FF3399"/>
              </a:solidFill>
              <a:latin typeface="Times New Roman" panose="02020603050405020304" pitchFamily="18" charset="0"/>
              <a:cs typeface="Times New Roman" panose="02020603050405020304" pitchFamily="18" charset="0"/>
            </a:endParaRPr>
          </a:p>
          <a:p>
            <a:pPr algn="just"/>
            <a:endParaRPr lang="ru-RU" sz="3200" b="1" dirty="0">
              <a:solidFill>
                <a:srgbClr val="FF3399"/>
              </a:solidFill>
              <a:latin typeface="Times New Roman" panose="02020603050405020304" pitchFamily="18" charset="0"/>
              <a:cs typeface="Times New Roman" panose="02020603050405020304" pitchFamily="18" charset="0"/>
            </a:endParaRPr>
          </a:p>
          <a:p>
            <a:pPr algn="just"/>
            <a:r>
              <a:rPr lang="ru-RU" sz="2000" b="1" dirty="0" smtClean="0">
                <a:solidFill>
                  <a:srgbClr val="0000CC"/>
                </a:solidFill>
                <a:latin typeface="Times New Roman" panose="02020603050405020304" pitchFamily="18" charset="0"/>
                <a:cs typeface="Times New Roman" panose="02020603050405020304" pitchFamily="18" charset="0"/>
              </a:rPr>
              <a:t>    Совокупность </a:t>
            </a:r>
            <a:r>
              <a:rPr lang="ru-RU" sz="2000" b="1" dirty="0">
                <a:solidFill>
                  <a:srgbClr val="0000CC"/>
                </a:solidFill>
                <a:latin typeface="Times New Roman" panose="02020603050405020304" pitchFamily="18" charset="0"/>
                <a:cs typeface="Times New Roman" panose="02020603050405020304" pitchFamily="18" charset="0"/>
              </a:rPr>
              <a:t>специальных упражнений, </a:t>
            </a:r>
            <a:endParaRPr lang="ru-RU" sz="2000" b="1" dirty="0" smtClean="0">
              <a:solidFill>
                <a:srgbClr val="0000CC"/>
              </a:solidFill>
              <a:latin typeface="Times New Roman" panose="02020603050405020304" pitchFamily="18" charset="0"/>
              <a:cs typeface="Times New Roman" panose="02020603050405020304" pitchFamily="18" charset="0"/>
            </a:endParaRPr>
          </a:p>
          <a:p>
            <a:pPr algn="just"/>
            <a:r>
              <a:rPr lang="ru-RU" sz="2000" b="1" dirty="0" smtClean="0">
                <a:solidFill>
                  <a:srgbClr val="0000CC"/>
                </a:solidFill>
                <a:latin typeface="Times New Roman" panose="02020603050405020304" pitchFamily="18" charset="0"/>
                <a:cs typeface="Times New Roman" panose="02020603050405020304" pitchFamily="18" charset="0"/>
              </a:rPr>
              <a:t>целью </a:t>
            </a:r>
            <a:r>
              <a:rPr lang="ru-RU" sz="2000" b="1" dirty="0">
                <a:solidFill>
                  <a:srgbClr val="0000CC"/>
                </a:solidFill>
                <a:latin typeface="Times New Roman" panose="02020603050405020304" pitchFamily="18" charset="0"/>
                <a:cs typeface="Times New Roman" panose="02020603050405020304" pitchFamily="18" charset="0"/>
              </a:rPr>
              <a:t>которых является выработка правильных, полноценных движений артикуляционных органов, необходимых для правильного произношения звуков, и объединение простых движений в сложные - артикуляционные уклады </a:t>
            </a:r>
            <a:r>
              <a:rPr lang="ru-RU" sz="2000" b="1" dirty="0" smtClean="0">
                <a:solidFill>
                  <a:srgbClr val="0000CC"/>
                </a:solidFill>
                <a:latin typeface="Times New Roman" panose="02020603050405020304" pitchFamily="18" charset="0"/>
                <a:cs typeface="Times New Roman" panose="02020603050405020304" pitchFamily="18" charset="0"/>
              </a:rPr>
              <a:t>различных фонем.</a:t>
            </a:r>
          </a:p>
          <a:p>
            <a:pPr algn="just"/>
            <a:endParaRPr lang="ru-RU" sz="2000" b="1" dirty="0">
              <a:solidFill>
                <a:srgbClr val="0000CC"/>
              </a:solidFill>
              <a:latin typeface="Times New Roman" panose="02020603050405020304" pitchFamily="18" charset="0"/>
              <a:cs typeface="Times New Roman" panose="02020603050405020304" pitchFamily="18" charset="0"/>
            </a:endParaRPr>
          </a:p>
          <a:p>
            <a:pPr algn="just"/>
            <a:endParaRPr lang="ru-RU" sz="2000" b="1" dirty="0" smtClean="0">
              <a:solidFill>
                <a:srgbClr val="0000CC"/>
              </a:solidFill>
              <a:latin typeface="Times New Roman" panose="02020603050405020304" pitchFamily="18" charset="0"/>
              <a:cs typeface="Times New Roman" panose="02020603050405020304" pitchFamily="18" charset="0"/>
            </a:endParaRPr>
          </a:p>
          <a:p>
            <a:pPr algn="just"/>
            <a:r>
              <a:rPr lang="ru-RU" sz="2000" b="1" dirty="0" smtClean="0">
                <a:solidFill>
                  <a:srgbClr val="0000CC"/>
                </a:solidFill>
                <a:latin typeface="Times New Roman" panose="02020603050405020304" pitchFamily="18" charset="0"/>
                <a:cs typeface="Times New Roman" panose="02020603050405020304" pitchFamily="18" charset="0"/>
              </a:rPr>
              <a:t>                                                      Филичева </a:t>
            </a:r>
            <a:r>
              <a:rPr lang="ru-RU" sz="2000" b="1" dirty="0">
                <a:solidFill>
                  <a:srgbClr val="0000CC"/>
                </a:solidFill>
                <a:latin typeface="Times New Roman" panose="02020603050405020304" pitchFamily="18" charset="0"/>
                <a:cs typeface="Times New Roman" panose="02020603050405020304" pitchFamily="18" charset="0"/>
              </a:rPr>
              <a:t>Т. Б.</a:t>
            </a:r>
            <a:endParaRPr lang="en-US" sz="20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2607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869232" y="1628800"/>
            <a:ext cx="4824536" cy="2985433"/>
          </a:xfrm>
          <a:prstGeom prst="rect">
            <a:avLst/>
          </a:prstGeom>
        </p:spPr>
        <p:txBody>
          <a:bodyPr wrap="square">
            <a:spAutoFit/>
          </a:bodyPr>
          <a:lstStyle/>
          <a:p>
            <a:pPr algn="ctr"/>
            <a:r>
              <a:rPr lang="ru-RU" sz="2000" b="1" dirty="0">
                <a:solidFill>
                  <a:srgbClr val="FF3399"/>
                </a:solidFill>
                <a:latin typeface="Times New Roman" panose="02020603050405020304" pitchFamily="18" charset="0"/>
                <a:cs typeface="Times New Roman" panose="02020603050405020304" pitchFamily="18" charset="0"/>
              </a:rPr>
              <a:t>     </a:t>
            </a:r>
            <a:endParaRPr lang="ru-RU" sz="2000" b="1" dirty="0" smtClean="0">
              <a:solidFill>
                <a:srgbClr val="FF3399"/>
              </a:solidFill>
              <a:latin typeface="Times New Roman" panose="02020603050405020304" pitchFamily="18" charset="0"/>
              <a:cs typeface="Times New Roman" panose="02020603050405020304" pitchFamily="18" charset="0"/>
            </a:endParaRPr>
          </a:p>
          <a:p>
            <a:pPr algn="ctr"/>
            <a:endParaRPr lang="ru-RU" sz="2000" b="1" dirty="0" smtClean="0">
              <a:solidFill>
                <a:srgbClr val="FF3399"/>
              </a:solidFill>
              <a:latin typeface="Times New Roman" panose="02020603050405020304" pitchFamily="18" charset="0"/>
              <a:cs typeface="Times New Roman" panose="02020603050405020304" pitchFamily="18" charset="0"/>
            </a:endParaRPr>
          </a:p>
          <a:p>
            <a:pPr algn="ctr"/>
            <a:r>
              <a:rPr lang="ru-RU" sz="2000" b="1" dirty="0" smtClean="0">
                <a:solidFill>
                  <a:srgbClr val="FF3399"/>
                </a:solidFill>
                <a:latin typeface="Times New Roman" panose="02020603050405020304" pitchFamily="18" charset="0"/>
                <a:cs typeface="Times New Roman" panose="02020603050405020304" pitchFamily="18" charset="0"/>
              </a:rPr>
              <a:t> </a:t>
            </a:r>
            <a:r>
              <a:rPr lang="ru-RU" sz="2000" b="1" dirty="0">
                <a:solidFill>
                  <a:srgbClr val="FF3399"/>
                </a:solidFill>
                <a:latin typeface="Times New Roman" panose="02020603050405020304" pitchFamily="18" charset="0"/>
                <a:cs typeface="Times New Roman" panose="02020603050405020304" pitchFamily="18" charset="0"/>
              </a:rPr>
              <a:t>Упражнения дыхательной </a:t>
            </a:r>
            <a:r>
              <a:rPr lang="ru-RU" sz="2000" b="1" dirty="0" smtClean="0">
                <a:solidFill>
                  <a:srgbClr val="FF3399"/>
                </a:solidFill>
                <a:latin typeface="Times New Roman" panose="02020603050405020304" pitchFamily="18" charset="0"/>
                <a:cs typeface="Times New Roman" panose="02020603050405020304" pitchFamily="18" charset="0"/>
              </a:rPr>
              <a:t>гимнастики</a:t>
            </a:r>
          </a:p>
          <a:p>
            <a:pPr algn="ctr"/>
            <a:endParaRPr lang="ru-RU" sz="2000" b="1" dirty="0">
              <a:solidFill>
                <a:srgbClr val="FF3399"/>
              </a:solidFill>
              <a:latin typeface="Times New Roman" panose="02020603050405020304" pitchFamily="18" charset="0"/>
              <a:cs typeface="Times New Roman" panose="02020603050405020304" pitchFamily="18" charset="0"/>
            </a:endParaRPr>
          </a:p>
          <a:p>
            <a:pPr algn="just"/>
            <a:r>
              <a:rPr lang="ru-RU" b="1" dirty="0">
                <a:solidFill>
                  <a:srgbClr val="0000CC"/>
                </a:solidFill>
                <a:latin typeface="Times New Roman" panose="02020603050405020304" pitchFamily="18" charset="0"/>
                <a:cs typeface="Times New Roman" panose="02020603050405020304" pitchFamily="18" charset="0"/>
              </a:rPr>
              <a:t> </a:t>
            </a:r>
          </a:p>
          <a:p>
            <a:pPr algn="just"/>
            <a:r>
              <a:rPr lang="ru-RU" b="1" dirty="0">
                <a:solidFill>
                  <a:srgbClr val="0000CC"/>
                </a:solidFill>
                <a:latin typeface="Times New Roman" panose="02020603050405020304" pitchFamily="18" charset="0"/>
                <a:cs typeface="Times New Roman" panose="02020603050405020304" pitchFamily="18" charset="0"/>
              </a:rPr>
              <a:t> 10. Косари.</a:t>
            </a:r>
          </a:p>
          <a:p>
            <a:pPr algn="just"/>
            <a:r>
              <a:rPr lang="ru-RU" b="1" dirty="0">
                <a:solidFill>
                  <a:srgbClr val="0000CC"/>
                </a:solidFill>
                <a:latin typeface="Times New Roman" panose="02020603050405020304" pitchFamily="18" charset="0"/>
                <a:cs typeface="Times New Roman" panose="02020603050405020304" pitchFamily="18" charset="0"/>
              </a:rPr>
              <a:t> Это упражнение можно выполнять под звуки марша: на слабую долю мелодии делается вдох и </a:t>
            </a:r>
            <a:r>
              <a:rPr lang="ru-RU" b="1" dirty="0" smtClean="0">
                <a:solidFill>
                  <a:srgbClr val="0000CC"/>
                </a:solidFill>
                <a:latin typeface="Times New Roman" panose="02020603050405020304" pitchFamily="18" charset="0"/>
                <a:cs typeface="Times New Roman" panose="02020603050405020304" pitchFamily="18" charset="0"/>
              </a:rPr>
              <a:t>«отведение косы» </a:t>
            </a:r>
            <a:r>
              <a:rPr lang="ru-RU" b="1" dirty="0">
                <a:solidFill>
                  <a:srgbClr val="0000CC"/>
                </a:solidFill>
                <a:latin typeface="Times New Roman" panose="02020603050405020304" pitchFamily="18" charset="0"/>
                <a:cs typeface="Times New Roman" panose="02020603050405020304" pitchFamily="18" charset="0"/>
              </a:rPr>
              <a:t>в сторону, на сильную — выдох и </a:t>
            </a:r>
            <a:r>
              <a:rPr lang="ru-RU" b="1" dirty="0" smtClean="0">
                <a:solidFill>
                  <a:srgbClr val="0000CC"/>
                </a:solidFill>
                <a:latin typeface="Times New Roman" panose="02020603050405020304" pitchFamily="18" charset="0"/>
                <a:cs typeface="Times New Roman" panose="02020603050405020304" pitchFamily="18" charset="0"/>
              </a:rPr>
              <a:t>«взмах косой».</a:t>
            </a:r>
            <a:endParaRPr lang="ru-RU"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8081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915183" y="2276872"/>
            <a:ext cx="5313635" cy="707886"/>
          </a:xfrm>
          <a:prstGeom prst="rect">
            <a:avLst/>
          </a:prstGeom>
        </p:spPr>
        <p:txBody>
          <a:bodyPr wrap="none">
            <a:spAutoFit/>
          </a:bodyPr>
          <a:lstStyle/>
          <a:p>
            <a:pPr algn="ctr"/>
            <a:r>
              <a:rPr lang="ru-RU" sz="4000" b="1" dirty="0">
                <a:solidFill>
                  <a:srgbClr val="FF3399"/>
                </a:solidFill>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3391666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98" y="0"/>
            <a:ext cx="938367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2411760" y="2204864"/>
            <a:ext cx="6480720" cy="400110"/>
          </a:xfrm>
          <a:prstGeom prst="rect">
            <a:avLst/>
          </a:prstGeom>
        </p:spPr>
        <p:txBody>
          <a:bodyPr wrap="square">
            <a:spAutoFit/>
          </a:bodyPr>
          <a:lstStyle/>
          <a:p>
            <a:pPr algn="just"/>
            <a:r>
              <a:rPr lang="ru-RU" sz="2000" b="1" dirty="0" smtClean="0">
                <a:solidFill>
                  <a:srgbClr val="0000CC"/>
                </a:solidFill>
                <a:latin typeface="Times New Roman" panose="02020603050405020304" pitchFamily="18" charset="0"/>
                <a:cs typeface="Times New Roman" panose="02020603050405020304" pitchFamily="18" charset="0"/>
              </a:rPr>
              <a:t>     </a:t>
            </a:r>
            <a:endParaRPr lang="en-US" sz="2000" b="1" dirty="0">
              <a:solidFill>
                <a:srgbClr val="0000CC"/>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920215" y="404664"/>
            <a:ext cx="5385770" cy="954107"/>
          </a:xfrm>
          <a:prstGeom prst="rect">
            <a:avLst/>
          </a:prstGeom>
        </p:spPr>
        <p:txBody>
          <a:bodyPr wrap="none">
            <a:spAutoFit/>
          </a:bodyPr>
          <a:lstStyle/>
          <a:p>
            <a:pPr algn="ctr"/>
            <a:r>
              <a:rPr lang="ru-RU" sz="3600" b="1" dirty="0" smtClean="0">
                <a:solidFill>
                  <a:srgbClr val="FF3399"/>
                </a:solidFill>
                <a:latin typeface="Times New Roman" panose="02020603050405020304" pitchFamily="18" charset="0"/>
                <a:cs typeface="Times New Roman" panose="02020603050405020304" pitchFamily="18" charset="0"/>
              </a:rPr>
              <a:t>  </a:t>
            </a:r>
            <a:r>
              <a:rPr lang="ru-RU" sz="2000" b="1" dirty="0" smtClean="0">
                <a:solidFill>
                  <a:srgbClr val="FF3399"/>
                </a:solidFill>
                <a:latin typeface="Times New Roman" panose="02020603050405020304" pitchFamily="18" charset="0"/>
                <a:cs typeface="Times New Roman" panose="02020603050405020304" pitchFamily="18" charset="0"/>
              </a:rPr>
              <a:t>Рекомендации по проведению упражнений</a:t>
            </a:r>
          </a:p>
          <a:p>
            <a:pPr algn="ctr"/>
            <a:r>
              <a:rPr lang="ru-RU" sz="2000" b="1" dirty="0" smtClean="0">
                <a:solidFill>
                  <a:srgbClr val="FF3399"/>
                </a:solidFill>
                <a:latin typeface="Times New Roman" panose="02020603050405020304" pitchFamily="18" charset="0"/>
                <a:cs typeface="Times New Roman" panose="02020603050405020304" pitchFamily="18" charset="0"/>
              </a:rPr>
              <a:t> артикуляционной гимнастики</a:t>
            </a:r>
            <a:endParaRPr lang="ru-RU" sz="2000" b="1" dirty="0">
              <a:solidFill>
                <a:srgbClr val="FF3399"/>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979712" y="1628800"/>
            <a:ext cx="4896544" cy="4216539"/>
          </a:xfrm>
          <a:prstGeom prst="rect">
            <a:avLst/>
          </a:prstGeom>
        </p:spPr>
        <p:txBody>
          <a:bodyPr wrap="square">
            <a:spAutoFit/>
          </a:bodyPr>
          <a:lstStyle/>
          <a:p>
            <a:pPr marL="285750" indent="-285750" algn="just">
              <a:buFont typeface="Wingdings" panose="05000000000000000000" pitchFamily="2" charset="2"/>
              <a:buChar char="Ø"/>
            </a:pPr>
            <a:r>
              <a:rPr lang="ru-RU" sz="1600" b="1" dirty="0" smtClean="0">
                <a:solidFill>
                  <a:srgbClr val="0000CC"/>
                </a:solidFill>
                <a:latin typeface="Times New Roman" panose="02020603050405020304" pitchFamily="18" charset="0"/>
                <a:cs typeface="Times New Roman" panose="02020603050405020304" pitchFamily="18" charset="0"/>
              </a:rPr>
              <a:t>Проводить </a:t>
            </a:r>
            <a:r>
              <a:rPr lang="ru-RU" sz="1600" b="1" dirty="0">
                <a:solidFill>
                  <a:srgbClr val="0000CC"/>
                </a:solidFill>
                <a:latin typeface="Times New Roman" panose="02020603050405020304" pitchFamily="18" charset="0"/>
                <a:cs typeface="Times New Roman" panose="02020603050405020304" pitchFamily="18" charset="0"/>
              </a:rPr>
              <a:t>артикуляционную гимнастику нужно ежедневно, чтобы вырабатываемые у детей навыки закреплялись. Лучше выполнять упражнения 3-4 раза в день по 3-5 минут. Не следует предлагать детям более 2-3 упражнений за раз.		</a:t>
            </a:r>
            <a:endParaRPr lang="ru-RU" sz="1600" b="1" dirty="0" smtClean="0">
              <a:solidFill>
                <a:srgbClr val="0000CC"/>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1600" b="1" dirty="0" smtClean="0">
                <a:solidFill>
                  <a:srgbClr val="0000CC"/>
                </a:solidFill>
                <a:latin typeface="Times New Roman" panose="02020603050405020304" pitchFamily="18" charset="0"/>
                <a:cs typeface="Times New Roman" panose="02020603050405020304" pitchFamily="18" charset="0"/>
              </a:rPr>
              <a:t>Каждое </a:t>
            </a:r>
            <a:r>
              <a:rPr lang="ru-RU" sz="1600" b="1" dirty="0">
                <a:solidFill>
                  <a:srgbClr val="0000CC"/>
                </a:solidFill>
                <a:latin typeface="Times New Roman" panose="02020603050405020304" pitchFamily="18" charset="0"/>
                <a:cs typeface="Times New Roman" panose="02020603050405020304" pitchFamily="18" charset="0"/>
              </a:rPr>
              <a:t>упражнение выполняется по 5-7 </a:t>
            </a:r>
            <a:r>
              <a:rPr lang="ru-RU" sz="1600" b="1" dirty="0" smtClean="0">
                <a:solidFill>
                  <a:srgbClr val="0000CC"/>
                </a:solidFill>
                <a:latin typeface="Times New Roman" panose="02020603050405020304" pitchFamily="18" charset="0"/>
                <a:cs typeface="Times New Roman" panose="02020603050405020304" pitchFamily="18" charset="0"/>
              </a:rPr>
              <a:t>раз.</a:t>
            </a:r>
          </a:p>
          <a:p>
            <a:pPr marL="285750" indent="-285750" algn="just">
              <a:buFont typeface="Wingdings" panose="05000000000000000000" pitchFamily="2" charset="2"/>
              <a:buChar char="Ø"/>
            </a:pPr>
            <a:r>
              <a:rPr lang="ru-RU" sz="1600" b="1" dirty="0" smtClean="0">
                <a:solidFill>
                  <a:srgbClr val="0000CC"/>
                </a:solidFill>
                <a:latin typeface="Times New Roman" panose="02020603050405020304" pitchFamily="18" charset="0"/>
                <a:cs typeface="Times New Roman" panose="02020603050405020304" pitchFamily="18" charset="0"/>
              </a:rPr>
              <a:t>Статические </a:t>
            </a:r>
            <a:r>
              <a:rPr lang="ru-RU" sz="1600" b="1" dirty="0">
                <a:solidFill>
                  <a:srgbClr val="0000CC"/>
                </a:solidFill>
                <a:latin typeface="Times New Roman" panose="02020603050405020304" pitchFamily="18" charset="0"/>
                <a:cs typeface="Times New Roman" panose="02020603050405020304" pitchFamily="18" charset="0"/>
              </a:rPr>
              <a:t>упражнения выполняются по 10-15 секунд (удержание артикуляционной позы в одном положении).			</a:t>
            </a:r>
            <a:endParaRPr lang="ru-RU" sz="1600" b="1" dirty="0" smtClean="0">
              <a:solidFill>
                <a:srgbClr val="0000CC"/>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1600" b="1" dirty="0" smtClean="0">
                <a:solidFill>
                  <a:srgbClr val="0000CC"/>
                </a:solidFill>
                <a:latin typeface="Times New Roman" panose="02020603050405020304" pitchFamily="18" charset="0"/>
                <a:cs typeface="Times New Roman" panose="02020603050405020304" pitchFamily="18" charset="0"/>
              </a:rPr>
              <a:t>При </a:t>
            </a:r>
            <a:r>
              <a:rPr lang="ru-RU" sz="1600" b="1" dirty="0">
                <a:solidFill>
                  <a:srgbClr val="0000CC"/>
                </a:solidFill>
                <a:latin typeface="Times New Roman" panose="02020603050405020304" pitchFamily="18" charset="0"/>
                <a:cs typeface="Times New Roman" panose="02020603050405020304" pitchFamily="18" charset="0"/>
              </a:rPr>
              <a:t>отборе упражнений для артикуляционной гимнастики надо соблюдать определенную последовательность, идти от простых упражнений к более сложным. Проводить их лучше эмоционально, в игровой форме.</a:t>
            </a:r>
            <a:r>
              <a:rPr lang="ru-RU" sz="1400" b="1" dirty="0">
                <a:solidFill>
                  <a:srgbClr val="0000CC"/>
                </a:solidFill>
                <a:latin typeface="Times New Roman" panose="02020603050405020304" pitchFamily="18" charset="0"/>
                <a:cs typeface="Times New Roman" panose="02020603050405020304" pitchFamily="18" charset="0"/>
              </a:rPr>
              <a:t>		 </a:t>
            </a:r>
          </a:p>
          <a:p>
            <a:pPr algn="just"/>
            <a:endParaRPr lang="ru-RU" sz="1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4485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853342" y="1772816"/>
            <a:ext cx="4832109" cy="3539430"/>
          </a:xfrm>
          <a:prstGeom prst="rect">
            <a:avLst/>
          </a:prstGeom>
        </p:spPr>
        <p:txBody>
          <a:bodyPr wrap="square">
            <a:spAutoFit/>
          </a:bodyPr>
          <a:lstStyle/>
          <a:p>
            <a:pPr marL="285750" indent="-285750" algn="just">
              <a:buFont typeface="Wingdings" panose="05000000000000000000" pitchFamily="2" charset="2"/>
              <a:buChar char="Ø"/>
            </a:pPr>
            <a:r>
              <a:rPr lang="ru-RU" sz="1600" b="1" dirty="0" smtClean="0">
                <a:solidFill>
                  <a:srgbClr val="0000CC"/>
                </a:solidFill>
                <a:latin typeface="Times New Roman" panose="02020603050405020304" pitchFamily="18" charset="0"/>
                <a:cs typeface="Times New Roman" panose="02020603050405020304" pitchFamily="18" charset="0"/>
              </a:rPr>
              <a:t>Из </a:t>
            </a:r>
            <a:r>
              <a:rPr lang="ru-RU" sz="1600" b="1" dirty="0">
                <a:solidFill>
                  <a:srgbClr val="0000CC"/>
                </a:solidFill>
                <a:latin typeface="Times New Roman" panose="02020603050405020304" pitchFamily="18" charset="0"/>
                <a:cs typeface="Times New Roman" panose="02020603050405020304" pitchFamily="18" charset="0"/>
              </a:rPr>
              <a:t>выполняемых двух-трех упражнений новым может быть только одно, второе и третье даются для повторения и закрепления. Если же ребенок выполняет какое-то упражнение недостаточно хорошо, не следует вводить новых упражнений, лучше отрабатывать старый материал. Для его закрепления можно придумать новые игровые приемы.	</a:t>
            </a:r>
            <a:endParaRPr lang="ru-RU" sz="1600" b="1" dirty="0" smtClean="0">
              <a:solidFill>
                <a:srgbClr val="0000CC"/>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1600" b="1" dirty="0" smtClean="0">
                <a:solidFill>
                  <a:srgbClr val="0000CC"/>
                </a:solidFill>
                <a:latin typeface="Times New Roman" panose="02020603050405020304" pitchFamily="18" charset="0"/>
                <a:cs typeface="Times New Roman" panose="02020603050405020304" pitchFamily="18" charset="0"/>
              </a:rPr>
              <a:t>Артикуляционную </a:t>
            </a:r>
            <a:r>
              <a:rPr lang="ru-RU" sz="1600" b="1" dirty="0">
                <a:solidFill>
                  <a:srgbClr val="0000CC"/>
                </a:solidFill>
                <a:latin typeface="Times New Roman" panose="02020603050405020304" pitchFamily="18" charset="0"/>
                <a:cs typeface="Times New Roman" panose="02020603050405020304" pitchFamily="18" charset="0"/>
              </a:rPr>
              <a:t>гимнастику выполняют сидя, так как в таком положении у ребенка прямая спина, тело не напряжено, руки и ноги находятся в спокойном положении.					</a:t>
            </a:r>
          </a:p>
        </p:txBody>
      </p:sp>
      <p:sp>
        <p:nvSpPr>
          <p:cNvPr id="2" name="Прямоугольник 1"/>
          <p:cNvSpPr/>
          <p:nvPr/>
        </p:nvSpPr>
        <p:spPr>
          <a:xfrm>
            <a:off x="2250030" y="836712"/>
            <a:ext cx="5346306" cy="707886"/>
          </a:xfrm>
          <a:prstGeom prst="rect">
            <a:avLst/>
          </a:prstGeom>
        </p:spPr>
        <p:txBody>
          <a:bodyPr wrap="square">
            <a:spAutoFit/>
          </a:bodyPr>
          <a:lstStyle/>
          <a:p>
            <a:pPr algn="ctr"/>
            <a:r>
              <a:rPr lang="ru-RU" sz="2000" b="1" dirty="0">
                <a:solidFill>
                  <a:srgbClr val="FF3399"/>
                </a:solidFill>
                <a:latin typeface="Times New Roman" panose="02020603050405020304" pitchFamily="18" charset="0"/>
                <a:cs typeface="Times New Roman" panose="02020603050405020304" pitchFamily="18" charset="0"/>
              </a:rPr>
              <a:t>Рекомендации по </a:t>
            </a:r>
            <a:r>
              <a:rPr lang="ru-RU" sz="2000" b="1" dirty="0" smtClean="0">
                <a:solidFill>
                  <a:srgbClr val="FF3399"/>
                </a:solidFill>
                <a:latin typeface="Times New Roman" panose="02020603050405020304" pitchFamily="18" charset="0"/>
                <a:cs typeface="Times New Roman" panose="02020603050405020304" pitchFamily="18" charset="0"/>
              </a:rPr>
              <a:t>проведению упражнений</a:t>
            </a:r>
            <a:endParaRPr lang="ru-RU" sz="2000" b="1" dirty="0">
              <a:solidFill>
                <a:srgbClr val="FF3399"/>
              </a:solidFill>
              <a:latin typeface="Times New Roman" panose="02020603050405020304" pitchFamily="18" charset="0"/>
              <a:cs typeface="Times New Roman" panose="02020603050405020304" pitchFamily="18" charset="0"/>
            </a:endParaRPr>
          </a:p>
          <a:p>
            <a:pPr algn="ctr"/>
            <a:r>
              <a:rPr lang="ru-RU" sz="2000" b="1" dirty="0">
                <a:solidFill>
                  <a:srgbClr val="FF3399"/>
                </a:solidFill>
                <a:latin typeface="Times New Roman" panose="02020603050405020304" pitchFamily="18" charset="0"/>
                <a:cs typeface="Times New Roman" panose="02020603050405020304" pitchFamily="18" charset="0"/>
              </a:rPr>
              <a:t> артикуляционной гимнастики</a:t>
            </a:r>
          </a:p>
        </p:txBody>
      </p:sp>
    </p:spTree>
    <p:extLst>
      <p:ext uri="{BB962C8B-B14F-4D97-AF65-F5344CB8AC3E}">
        <p14:creationId xmlns:p14="http://schemas.microsoft.com/office/powerpoint/2010/main" val="357690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853342" y="1772816"/>
            <a:ext cx="4832109" cy="3046988"/>
          </a:xfrm>
          <a:prstGeom prst="rect">
            <a:avLst/>
          </a:prstGeom>
        </p:spPr>
        <p:txBody>
          <a:bodyPr wrap="square">
            <a:spAutoFit/>
          </a:bodyPr>
          <a:lstStyle/>
          <a:p>
            <a:pPr algn="just"/>
            <a:r>
              <a:rPr lang="ru-RU" sz="1600" b="1" dirty="0">
                <a:solidFill>
                  <a:srgbClr val="0000CC"/>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Ø"/>
            </a:pPr>
            <a:r>
              <a:rPr lang="ru-RU" sz="1600" b="1" dirty="0" smtClean="0">
                <a:solidFill>
                  <a:srgbClr val="0000CC"/>
                </a:solidFill>
                <a:latin typeface="Times New Roman" panose="02020603050405020304" pitchFamily="18" charset="0"/>
                <a:cs typeface="Times New Roman" panose="02020603050405020304" pitchFamily="18" charset="0"/>
              </a:rPr>
              <a:t>Ребенок </a:t>
            </a:r>
            <a:r>
              <a:rPr lang="ru-RU" sz="1600" b="1" dirty="0">
                <a:solidFill>
                  <a:srgbClr val="0000CC"/>
                </a:solidFill>
                <a:latin typeface="Times New Roman" panose="02020603050405020304" pitchFamily="18" charset="0"/>
                <a:cs typeface="Times New Roman" panose="02020603050405020304" pitchFamily="18" charset="0"/>
              </a:rPr>
              <a:t>должен хорошо видеть лицо взрослого, а также свое лицо, чтобы самостоятельно контролировать правильность выполнения упражнений. Поэтому ребенок и взрослый во время проведения артикуляционной гимнастики должны находиться перед настенным зеркалом. </a:t>
            </a:r>
            <a:endParaRPr lang="ru-RU" sz="1600" b="1" dirty="0" smtClean="0">
              <a:solidFill>
                <a:srgbClr val="0000CC"/>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1600" b="1" dirty="0" smtClean="0">
                <a:solidFill>
                  <a:srgbClr val="0000CC"/>
                </a:solidFill>
                <a:latin typeface="Times New Roman" panose="02020603050405020304" pitchFamily="18" charset="0"/>
                <a:cs typeface="Times New Roman" panose="02020603050405020304" pitchFamily="18" charset="0"/>
              </a:rPr>
              <a:t>Также </a:t>
            </a:r>
            <a:r>
              <a:rPr lang="ru-RU" sz="1600" b="1" dirty="0">
                <a:solidFill>
                  <a:srgbClr val="0000CC"/>
                </a:solidFill>
                <a:latin typeface="Times New Roman" panose="02020603050405020304" pitchFamily="18" charset="0"/>
                <a:cs typeface="Times New Roman" panose="02020603050405020304" pitchFamily="18" charset="0"/>
              </a:rPr>
              <a:t>ребенок может воспользоваться небольшим ручным зеркалом (примерно 9х12 см), но тогда взрослый должен находиться напротив ребенка лицом к нему.</a:t>
            </a:r>
            <a:endParaRPr lang="en-US" sz="1600" b="1" dirty="0">
              <a:solidFill>
                <a:srgbClr val="0000CC"/>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250030" y="836712"/>
            <a:ext cx="5346306" cy="707886"/>
          </a:xfrm>
          <a:prstGeom prst="rect">
            <a:avLst/>
          </a:prstGeom>
        </p:spPr>
        <p:txBody>
          <a:bodyPr wrap="square">
            <a:spAutoFit/>
          </a:bodyPr>
          <a:lstStyle/>
          <a:p>
            <a:pPr algn="ctr"/>
            <a:r>
              <a:rPr lang="ru-RU" sz="2000" b="1" dirty="0">
                <a:solidFill>
                  <a:srgbClr val="FF3399"/>
                </a:solidFill>
                <a:latin typeface="Times New Roman" panose="02020603050405020304" pitchFamily="18" charset="0"/>
                <a:cs typeface="Times New Roman" panose="02020603050405020304" pitchFamily="18" charset="0"/>
              </a:rPr>
              <a:t>Рекомендации по </a:t>
            </a:r>
            <a:r>
              <a:rPr lang="ru-RU" sz="2000" b="1" dirty="0" smtClean="0">
                <a:solidFill>
                  <a:srgbClr val="FF3399"/>
                </a:solidFill>
                <a:latin typeface="Times New Roman" panose="02020603050405020304" pitchFamily="18" charset="0"/>
                <a:cs typeface="Times New Roman" panose="02020603050405020304" pitchFamily="18" charset="0"/>
              </a:rPr>
              <a:t>проведению упражнений</a:t>
            </a:r>
            <a:endParaRPr lang="ru-RU" sz="2000" b="1" dirty="0">
              <a:solidFill>
                <a:srgbClr val="FF3399"/>
              </a:solidFill>
              <a:latin typeface="Times New Roman" panose="02020603050405020304" pitchFamily="18" charset="0"/>
              <a:cs typeface="Times New Roman" panose="02020603050405020304" pitchFamily="18" charset="0"/>
            </a:endParaRPr>
          </a:p>
          <a:p>
            <a:pPr algn="ctr"/>
            <a:r>
              <a:rPr lang="ru-RU" sz="2000" b="1" dirty="0">
                <a:solidFill>
                  <a:srgbClr val="FF3399"/>
                </a:solidFill>
                <a:latin typeface="Times New Roman" panose="02020603050405020304" pitchFamily="18" charset="0"/>
                <a:cs typeface="Times New Roman" panose="02020603050405020304" pitchFamily="18" charset="0"/>
              </a:rPr>
              <a:t> артикуляционной гимнастики</a:t>
            </a:r>
          </a:p>
        </p:txBody>
      </p:sp>
    </p:spTree>
    <p:extLst>
      <p:ext uri="{BB962C8B-B14F-4D97-AF65-F5344CB8AC3E}">
        <p14:creationId xmlns:p14="http://schemas.microsoft.com/office/powerpoint/2010/main" val="3229438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411760" y="483349"/>
            <a:ext cx="4680520" cy="707886"/>
          </a:xfrm>
          <a:prstGeom prst="rect">
            <a:avLst/>
          </a:prstGeom>
        </p:spPr>
        <p:txBody>
          <a:bodyPr wrap="square">
            <a:spAutoFit/>
          </a:bodyPr>
          <a:lstStyle/>
          <a:p>
            <a:pPr algn="ctr"/>
            <a:r>
              <a:rPr lang="ru-RU" sz="2000" b="1" dirty="0">
                <a:solidFill>
                  <a:srgbClr val="FF3399"/>
                </a:solidFill>
                <a:latin typeface="Times New Roman" panose="02020603050405020304" pitchFamily="18" charset="0"/>
                <a:cs typeface="Times New Roman" panose="02020603050405020304" pitchFamily="18" charset="0"/>
              </a:rPr>
              <a:t>Организация проведения артикуляционной </a:t>
            </a:r>
            <a:r>
              <a:rPr lang="ru-RU" sz="2000" b="1" dirty="0" smtClean="0">
                <a:solidFill>
                  <a:srgbClr val="FF3399"/>
                </a:solidFill>
                <a:latin typeface="Times New Roman" panose="02020603050405020304" pitchFamily="18" charset="0"/>
                <a:cs typeface="Times New Roman" panose="02020603050405020304" pitchFamily="18" charset="0"/>
              </a:rPr>
              <a:t>гимнастики</a:t>
            </a:r>
            <a:endParaRPr lang="ru-RU" sz="2000" b="1" dirty="0">
              <a:solidFill>
                <a:srgbClr val="FF3399"/>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835696" y="1268760"/>
            <a:ext cx="5004048" cy="4247317"/>
          </a:xfrm>
          <a:prstGeom prst="rect">
            <a:avLst/>
          </a:prstGeom>
        </p:spPr>
        <p:txBody>
          <a:bodyPr wrap="square">
            <a:spAutoFit/>
          </a:bodyPr>
          <a:lstStyle/>
          <a:p>
            <a:pPr marL="285750" indent="-285750" algn="just">
              <a:buFont typeface="Wingdings" panose="05000000000000000000" pitchFamily="2" charset="2"/>
              <a:buChar char="Ø"/>
            </a:pPr>
            <a:r>
              <a:rPr lang="ru-RU" sz="1600" b="1" dirty="0" smtClean="0">
                <a:solidFill>
                  <a:srgbClr val="0000CC"/>
                </a:solidFill>
                <a:latin typeface="Times New Roman" panose="02020603050405020304" pitchFamily="18" charset="0"/>
                <a:cs typeface="Times New Roman" panose="02020603050405020304" pitchFamily="18" charset="0"/>
              </a:rPr>
              <a:t>Взрослый </a:t>
            </a:r>
            <a:r>
              <a:rPr lang="ru-RU" sz="1600" b="1" dirty="0">
                <a:solidFill>
                  <a:srgbClr val="0000CC"/>
                </a:solidFill>
                <a:latin typeface="Times New Roman" panose="02020603050405020304" pitchFamily="18" charset="0"/>
                <a:cs typeface="Times New Roman" panose="02020603050405020304" pitchFamily="18" charset="0"/>
              </a:rPr>
              <a:t>рассказывает о предстоящем упражнении, используя игровые приемы.		</a:t>
            </a:r>
            <a:endParaRPr lang="ru-RU" sz="1600" b="1" dirty="0" smtClean="0">
              <a:solidFill>
                <a:srgbClr val="0000CC"/>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1600" b="1" dirty="0" smtClean="0">
                <a:solidFill>
                  <a:srgbClr val="0000CC"/>
                </a:solidFill>
                <a:latin typeface="Times New Roman" panose="02020603050405020304" pitchFamily="18" charset="0"/>
                <a:cs typeface="Times New Roman" panose="02020603050405020304" pitchFamily="18" charset="0"/>
              </a:rPr>
              <a:t>Взрослый </a:t>
            </a:r>
            <a:r>
              <a:rPr lang="ru-RU" sz="1600" b="1" dirty="0">
                <a:solidFill>
                  <a:srgbClr val="0000CC"/>
                </a:solidFill>
                <a:latin typeface="Times New Roman" panose="02020603050405020304" pitchFamily="18" charset="0"/>
                <a:cs typeface="Times New Roman" panose="02020603050405020304" pitchFamily="18" charset="0"/>
              </a:rPr>
              <a:t>показывает выполнение </a:t>
            </a:r>
            <a:r>
              <a:rPr lang="ru-RU" sz="1600" b="1" dirty="0" smtClean="0">
                <a:solidFill>
                  <a:srgbClr val="0000CC"/>
                </a:solidFill>
                <a:latin typeface="Times New Roman" panose="02020603050405020304" pitchFamily="18" charset="0"/>
                <a:cs typeface="Times New Roman" panose="02020603050405020304" pitchFamily="18" charset="0"/>
              </a:rPr>
              <a:t>упражнения.</a:t>
            </a:r>
            <a:endParaRPr lang="ru-RU" sz="1600" b="1" dirty="0">
              <a:solidFill>
                <a:srgbClr val="0000CC"/>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ru-RU" sz="1600" b="1" dirty="0" smtClean="0">
                <a:solidFill>
                  <a:srgbClr val="0000CC"/>
                </a:solidFill>
                <a:latin typeface="Times New Roman" panose="02020603050405020304" pitchFamily="18" charset="0"/>
                <a:cs typeface="Times New Roman" panose="02020603050405020304" pitchFamily="18" charset="0"/>
              </a:rPr>
              <a:t>Упражнение делает ребенок, а взрослый контролирует выполнение. Взрослый, проводящий артикуляционную гимнастику, должен следить за качеством выполняемых ребенком движений: точность движения, плавность, темп выполнения, устойчивость, переход от одного движения к другому. </a:t>
            </a:r>
          </a:p>
          <a:p>
            <a:pPr marL="285750" indent="-285750" algn="just">
              <a:buFont typeface="Wingdings" panose="05000000000000000000" pitchFamily="2" charset="2"/>
              <a:buChar char="Ø"/>
            </a:pPr>
            <a:r>
              <a:rPr lang="ru-RU" sz="1600" b="1" dirty="0" smtClean="0">
                <a:solidFill>
                  <a:srgbClr val="0000CC"/>
                </a:solidFill>
                <a:latin typeface="Times New Roman" panose="02020603050405020304" pitchFamily="18" charset="0"/>
                <a:cs typeface="Times New Roman" panose="02020603050405020304" pitchFamily="18" charset="0"/>
              </a:rPr>
              <a:t>Также важно следить, чтобы движения каждого органа артикуляции выполнялись симметрично по отношению к правой и левой стороне лица. В противном случае артикуляционная гимнастика не достигает своей цели.</a:t>
            </a:r>
          </a:p>
          <a:p>
            <a:endParaRPr lang="ru-RU" sz="14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3630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483768" y="758607"/>
            <a:ext cx="4572508" cy="707886"/>
          </a:xfrm>
          <a:prstGeom prst="rect">
            <a:avLst/>
          </a:prstGeom>
        </p:spPr>
        <p:txBody>
          <a:bodyPr wrap="square">
            <a:spAutoFit/>
          </a:bodyPr>
          <a:lstStyle/>
          <a:p>
            <a:pPr algn="ctr"/>
            <a:r>
              <a:rPr lang="ru-RU" sz="2000" b="1" dirty="0">
                <a:solidFill>
                  <a:srgbClr val="FF3399"/>
                </a:solidFill>
                <a:latin typeface="Times New Roman" panose="02020603050405020304" pitchFamily="18" charset="0"/>
                <a:cs typeface="Times New Roman" panose="02020603050405020304" pitchFamily="18" charset="0"/>
              </a:rPr>
              <a:t>Организация проведения артикуляционной </a:t>
            </a:r>
            <a:r>
              <a:rPr lang="ru-RU" sz="2000" b="1" dirty="0" smtClean="0">
                <a:solidFill>
                  <a:srgbClr val="FF3399"/>
                </a:solidFill>
                <a:latin typeface="Times New Roman" panose="02020603050405020304" pitchFamily="18" charset="0"/>
                <a:cs typeface="Times New Roman" panose="02020603050405020304" pitchFamily="18" charset="0"/>
              </a:rPr>
              <a:t>гимнастики</a:t>
            </a:r>
            <a:endParaRPr lang="ru-RU" sz="2000" b="1" dirty="0">
              <a:solidFill>
                <a:srgbClr val="FF3399"/>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835696" y="1988840"/>
            <a:ext cx="5004048" cy="2062103"/>
          </a:xfrm>
          <a:prstGeom prst="rect">
            <a:avLst/>
          </a:prstGeom>
        </p:spPr>
        <p:txBody>
          <a:bodyPr wrap="square">
            <a:spAutoFit/>
          </a:bodyPr>
          <a:lstStyle/>
          <a:p>
            <a:pPr marL="285750" indent="-285750" algn="just">
              <a:buFont typeface="Wingdings" panose="05000000000000000000" pitchFamily="2" charset="2"/>
              <a:buChar char="Ø"/>
            </a:pPr>
            <a:r>
              <a:rPr lang="ru-RU" sz="1600" b="1" dirty="0" smtClean="0">
                <a:solidFill>
                  <a:srgbClr val="0000CC"/>
                </a:solidFill>
                <a:latin typeface="Times New Roman" panose="02020603050405020304" pitchFamily="18" charset="0"/>
                <a:cs typeface="Times New Roman" panose="02020603050405020304" pitchFamily="18" charset="0"/>
              </a:rPr>
              <a:t>Если </a:t>
            </a:r>
            <a:r>
              <a:rPr lang="ru-RU" sz="1600" b="1" dirty="0">
                <a:solidFill>
                  <a:srgbClr val="0000CC"/>
                </a:solidFill>
                <a:latin typeface="Times New Roman" panose="02020603050405020304" pitchFamily="18" charset="0"/>
                <a:cs typeface="Times New Roman" panose="02020603050405020304" pitchFamily="18" charset="0"/>
              </a:rPr>
              <a:t>у ребенка не получается какое-то движение, помогать ему (шпателем, ручкой чайной ложки).	</a:t>
            </a:r>
          </a:p>
          <a:p>
            <a:pPr marL="285750" indent="-285750" algn="just">
              <a:buFont typeface="Wingdings" panose="05000000000000000000" pitchFamily="2" charset="2"/>
              <a:buChar char="Ø"/>
            </a:pPr>
            <a:r>
              <a:rPr lang="ru-RU" sz="1600" b="1" dirty="0" smtClean="0">
                <a:solidFill>
                  <a:srgbClr val="0000CC"/>
                </a:solidFill>
                <a:latin typeface="Times New Roman" panose="02020603050405020304" pitchFamily="18" charset="0"/>
                <a:cs typeface="Times New Roman" panose="02020603050405020304" pitchFamily="18" charset="0"/>
              </a:rPr>
              <a:t>Для </a:t>
            </a:r>
            <a:r>
              <a:rPr lang="ru-RU" sz="1600" b="1" dirty="0">
                <a:solidFill>
                  <a:srgbClr val="0000CC"/>
                </a:solidFill>
                <a:latin typeface="Times New Roman" panose="02020603050405020304" pitchFamily="18" charset="0"/>
                <a:cs typeface="Times New Roman" panose="02020603050405020304" pitchFamily="18" charset="0"/>
              </a:rPr>
              <a:t>того, чтобы ребенок нашел правильное положение языка, например, облизал верхнюю губу, намазать ее вареньем, шоколадом или чем-то еще, что любит ваш ребенок. Подходить к выполнению упражнений </a:t>
            </a:r>
            <a:r>
              <a:rPr lang="ru-RU" sz="1600" b="1" dirty="0" smtClean="0">
                <a:solidFill>
                  <a:srgbClr val="0000CC"/>
                </a:solidFill>
                <a:latin typeface="Times New Roman" panose="02020603050405020304" pitchFamily="18" charset="0"/>
                <a:cs typeface="Times New Roman" panose="02020603050405020304" pitchFamily="18" charset="0"/>
              </a:rPr>
              <a:t>творчески.</a:t>
            </a:r>
            <a:endParaRPr lang="ru-RU" sz="16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1870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691680" y="1844824"/>
            <a:ext cx="5256584" cy="2246769"/>
          </a:xfrm>
          <a:prstGeom prst="rect">
            <a:avLst/>
          </a:prstGeom>
        </p:spPr>
        <p:txBody>
          <a:bodyPr wrap="square">
            <a:spAutoFit/>
          </a:bodyPr>
          <a:lstStyle/>
          <a:p>
            <a:pPr algn="just"/>
            <a:r>
              <a:rPr lang="ru-RU" sz="2000" b="1" i="1" dirty="0" smtClean="0">
                <a:solidFill>
                  <a:srgbClr val="0000CC"/>
                </a:solidFill>
                <a:latin typeface="Times New Roman" panose="02020603050405020304" pitchFamily="18" charset="0"/>
                <a:cs typeface="Times New Roman" panose="02020603050405020304" pitchFamily="18" charset="0"/>
              </a:rPr>
              <a:t>     Сначала </a:t>
            </a:r>
            <a:r>
              <a:rPr lang="ru-RU" sz="2000" b="1" i="1" dirty="0">
                <a:solidFill>
                  <a:srgbClr val="0000CC"/>
                </a:solidFill>
                <a:latin typeface="Times New Roman" panose="02020603050405020304" pitchFamily="18" charset="0"/>
                <a:cs typeface="Times New Roman" panose="02020603050405020304" pitchFamily="18" charset="0"/>
              </a:rPr>
              <a:t>при выполнении детьми упражнений наблюдается напряженность движений органов артикуляционного аппарата. </a:t>
            </a:r>
            <a:endParaRPr lang="ru-RU" sz="2000" b="1" i="1" dirty="0" smtClean="0">
              <a:solidFill>
                <a:srgbClr val="0000CC"/>
              </a:solidFill>
              <a:latin typeface="Times New Roman" panose="02020603050405020304" pitchFamily="18" charset="0"/>
              <a:cs typeface="Times New Roman" panose="02020603050405020304" pitchFamily="18" charset="0"/>
            </a:endParaRPr>
          </a:p>
          <a:p>
            <a:pPr algn="just"/>
            <a:r>
              <a:rPr lang="ru-RU" sz="2000" b="1" i="1" dirty="0" smtClean="0">
                <a:solidFill>
                  <a:srgbClr val="0000CC"/>
                </a:solidFill>
                <a:latin typeface="Times New Roman" panose="02020603050405020304" pitchFamily="18" charset="0"/>
                <a:cs typeface="Times New Roman" panose="02020603050405020304" pitchFamily="18" charset="0"/>
              </a:rPr>
              <a:t>    Постепенно </a:t>
            </a:r>
            <a:r>
              <a:rPr lang="ru-RU" sz="2000" b="1" i="1" dirty="0">
                <a:solidFill>
                  <a:srgbClr val="0000CC"/>
                </a:solidFill>
                <a:latin typeface="Times New Roman" panose="02020603050405020304" pitchFamily="18" charset="0"/>
                <a:cs typeface="Times New Roman" panose="02020603050405020304" pitchFamily="18" charset="0"/>
              </a:rPr>
              <a:t>напряжение исчезает, движения становятся непринужденными и вместе с тем координированными.</a:t>
            </a:r>
            <a:r>
              <a:rPr lang="ru-RU" i="1" dirty="0">
                <a:solidFill>
                  <a:srgbClr val="0000CC"/>
                </a:solidFill>
              </a:rPr>
              <a:t>	</a:t>
            </a:r>
          </a:p>
        </p:txBody>
      </p:sp>
    </p:spTree>
    <p:extLst>
      <p:ext uri="{BB962C8B-B14F-4D97-AF65-F5344CB8AC3E}">
        <p14:creationId xmlns:p14="http://schemas.microsoft.com/office/powerpoint/2010/main" val="104963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691680" y="908720"/>
            <a:ext cx="5688632" cy="3170099"/>
          </a:xfrm>
          <a:prstGeom prst="rect">
            <a:avLst/>
          </a:prstGeom>
        </p:spPr>
        <p:txBody>
          <a:bodyPr wrap="square">
            <a:spAutoFit/>
          </a:bodyPr>
          <a:lstStyle/>
          <a:p>
            <a:pPr algn="ctr"/>
            <a:r>
              <a:rPr lang="ru-RU" sz="2000" b="1" dirty="0">
                <a:solidFill>
                  <a:srgbClr val="FF3399"/>
                </a:solidFill>
                <a:latin typeface="Times New Roman" panose="02020603050405020304" pitchFamily="18" charset="0"/>
                <a:cs typeface="Times New Roman" panose="02020603050405020304" pitchFamily="18" charset="0"/>
              </a:rPr>
              <a:t>Упражнения для развития дыхания детей с нарушениями речи</a:t>
            </a:r>
          </a:p>
          <a:p>
            <a:pPr algn="just"/>
            <a:r>
              <a:rPr lang="ru-RU" sz="1600" b="1" dirty="0">
                <a:solidFill>
                  <a:srgbClr val="0000CC"/>
                </a:solidFill>
                <a:latin typeface="Times New Roman" panose="02020603050405020304" pitchFamily="18" charset="0"/>
                <a:cs typeface="Times New Roman" panose="02020603050405020304" pitchFamily="18" charset="0"/>
              </a:rPr>
              <a:t> </a:t>
            </a:r>
            <a:endParaRPr lang="ru-RU" sz="1600" b="1" dirty="0" smtClean="0">
              <a:solidFill>
                <a:srgbClr val="0000CC"/>
              </a:solidFill>
              <a:latin typeface="Times New Roman" panose="02020603050405020304" pitchFamily="18" charset="0"/>
              <a:cs typeface="Times New Roman" panose="02020603050405020304" pitchFamily="18" charset="0"/>
            </a:endParaRPr>
          </a:p>
          <a:p>
            <a:pPr algn="just"/>
            <a:endParaRPr lang="ru-RU" sz="1600" b="1" dirty="0">
              <a:solidFill>
                <a:srgbClr val="0000CC"/>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sz="1600" b="1" dirty="0" smtClean="0">
                <a:solidFill>
                  <a:srgbClr val="0000CC"/>
                </a:solidFill>
                <a:latin typeface="Times New Roman" panose="02020603050405020304" pitchFamily="18" charset="0"/>
                <a:cs typeface="Times New Roman" panose="02020603050405020304" pitchFamily="18" charset="0"/>
              </a:rPr>
              <a:t>Правильное </a:t>
            </a:r>
            <a:r>
              <a:rPr lang="ru-RU" sz="1600" b="1" dirty="0">
                <a:solidFill>
                  <a:srgbClr val="0000CC"/>
                </a:solidFill>
                <a:latin typeface="Times New Roman" panose="02020603050405020304" pitchFamily="18" charset="0"/>
                <a:cs typeface="Times New Roman" panose="02020603050405020304" pitchFamily="18" charset="0"/>
              </a:rPr>
              <a:t>дыхание очень важно для развития речи, так как дыхательная система — это энергетическая база для речевой системы. </a:t>
            </a:r>
            <a:endParaRPr lang="ru-RU" sz="1600" b="1" dirty="0" smtClean="0">
              <a:solidFill>
                <a:srgbClr val="0000CC"/>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sz="1600" b="1" dirty="0" smtClean="0">
                <a:solidFill>
                  <a:srgbClr val="0000CC"/>
                </a:solidFill>
                <a:latin typeface="Times New Roman" panose="02020603050405020304" pitchFamily="18" charset="0"/>
                <a:cs typeface="Times New Roman" panose="02020603050405020304" pitchFamily="18" charset="0"/>
              </a:rPr>
              <a:t>Дыхание </a:t>
            </a:r>
            <a:r>
              <a:rPr lang="ru-RU" sz="1600" b="1" dirty="0">
                <a:solidFill>
                  <a:srgbClr val="0000CC"/>
                </a:solidFill>
                <a:latin typeface="Times New Roman" panose="02020603050405020304" pitchFamily="18" charset="0"/>
                <a:cs typeface="Times New Roman" panose="02020603050405020304" pitchFamily="18" charset="0"/>
              </a:rPr>
              <a:t>влияет на звукопроизношение, артикуляцию и развитие голоса. </a:t>
            </a:r>
            <a:endParaRPr lang="ru-RU" sz="1600" b="1" dirty="0" smtClean="0">
              <a:solidFill>
                <a:srgbClr val="0000CC"/>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ü"/>
            </a:pPr>
            <a:r>
              <a:rPr lang="ru-RU" sz="1600" b="1" dirty="0" smtClean="0">
                <a:solidFill>
                  <a:srgbClr val="0000CC"/>
                </a:solidFill>
                <a:latin typeface="Times New Roman" panose="02020603050405020304" pitchFamily="18" charset="0"/>
                <a:cs typeface="Times New Roman" panose="02020603050405020304" pitchFamily="18" charset="0"/>
              </a:rPr>
              <a:t>Дыхательные </a:t>
            </a:r>
            <a:r>
              <a:rPr lang="ru-RU" sz="1600" b="1" dirty="0">
                <a:solidFill>
                  <a:srgbClr val="0000CC"/>
                </a:solidFill>
                <a:latin typeface="Times New Roman" panose="02020603050405020304" pitchFamily="18" charset="0"/>
                <a:cs typeface="Times New Roman" panose="02020603050405020304" pitchFamily="18" charset="0"/>
              </a:rPr>
              <a:t>упражнения помогают выработать диафрагмальное дыхание, а также продолжительность, силу и правильное распределение выдоха. </a:t>
            </a:r>
          </a:p>
        </p:txBody>
      </p:sp>
    </p:spTree>
    <p:extLst>
      <p:ext uri="{BB962C8B-B14F-4D97-AF65-F5344CB8AC3E}">
        <p14:creationId xmlns:p14="http://schemas.microsoft.com/office/powerpoint/2010/main" val="1780868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1139</TotalTime>
  <Words>1035</Words>
  <Application>Microsoft Office PowerPoint</Application>
  <PresentationFormat>Экран (4:3)</PresentationFormat>
  <Paragraphs>119</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Кинезиологическое тейпирование</dc:title>
  <dc:creator>илком</dc:creator>
  <cp:lastModifiedBy>gtr</cp:lastModifiedBy>
  <cp:revision>111</cp:revision>
  <dcterms:created xsi:type="dcterms:W3CDTF">2019-10-24T17:56:55Z</dcterms:created>
  <dcterms:modified xsi:type="dcterms:W3CDTF">2020-11-10T15:54:23Z</dcterms:modified>
</cp:coreProperties>
</file>